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charts/style15.xml" ContentType="application/vnd.ms-office.chartstyl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charts/chart28.xml" ContentType="application/vnd.openxmlformats-officedocument.drawingml.chart+xml"/>
  <Override PartName="/ppt/charts/style22.xml" ContentType="application/vnd.ms-office.chartstyle+xml"/>
  <Override PartName="/ppt/charts/colors27.xml" ContentType="application/vnd.ms-office.chartcolor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charts/chart17.xml" ContentType="application/vnd.openxmlformats-officedocument.drawingml.chart+xml"/>
  <Override PartName="/ppt/charts/colors16.xml" ContentType="application/vnd.ms-office.chartcolorstyle+xml"/>
  <Override PartName="/ppt/charts/style11.xml" ContentType="application/vnd.ms-office.chartstyl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harts/chart13.xml" ContentType="application/vnd.openxmlformats-officedocument.drawingml.chart+xml"/>
  <Override PartName="/ppt/charts/chart24.xml" ContentType="application/vnd.openxmlformats-officedocument.drawingml.chart+xml"/>
  <Override PartName="/ppt/charts/colors23.xml" ContentType="application/vnd.ms-office.chartcolorstyle+xml"/>
  <Override PartName="/ppt/charts/colors2.xml" ContentType="application/vnd.ms-office.chartcolorstyl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charts/chart31.xml" ContentType="application/vnd.openxmlformats-officedocument.drawingml.chart+xml"/>
  <Override PartName="/ppt/charts/colors30.xml" ContentType="application/vnd.ms-office.chartcolorstyle+xml"/>
  <Override PartName="/ppt/charts/chart7.xml" ContentType="application/vnd.openxmlformats-officedocument.drawingml.chart+xml"/>
  <Override PartName="/ppt/charts/chart20.xml" ContentType="application/vnd.openxmlformats-officedocument.drawingml.chart+xml"/>
  <Override PartName="/ppt/charts/style9.xml" ContentType="application/vnd.ms-office.chartstyle+xml"/>
  <Default Extension="xlsx" ContentType="application/vnd.openxmlformats-officedocument.spreadsheetml.sheet"/>
  <Override PartName="/ppt/charts/chart3.xml" ContentType="application/vnd.openxmlformats-officedocument.drawingml.chart+xml"/>
  <Override PartName="/ppt/charts/style27.xml" ContentType="application/vnd.ms-office.chartstyl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charts/style16.xml" ContentType="application/vnd.ms-office.chart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Default Extension="png" ContentType="image/png"/>
  <Override PartName="/ppt/charts/chart29.xml" ContentType="application/vnd.openxmlformats-officedocument.drawingml.chart+xml"/>
  <Override PartName="/ppt/charts/style1.xml" ContentType="application/vnd.ms-office.chartstyle+xml"/>
  <Override PartName="/ppt/charts/style23.xml" ContentType="application/vnd.ms-office.chartstyl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charts/chart18.xml" ContentType="application/vnd.openxmlformats-officedocument.drawingml.chart+xml"/>
  <Override PartName="/ppt/charts/style30.xml" ContentType="application/vnd.ms-office.chartstyle+xml"/>
  <Override PartName="/ppt/charts/colors28.xml" ContentType="application/vnd.ms-office.chartcolorstyle+xml"/>
  <Override PartName="/ppt/charts/colors17.xml" ContentType="application/vnd.ms-office.chartcolorstyle+xml"/>
  <Override PartName="/ppt/charts/colors7.xml" ContentType="application/vnd.ms-office.chartcolor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charts/chart25.xml" ContentType="application/vnd.openxmlformats-officedocument.drawingml.char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charts/chart14.xml" ContentType="application/vnd.openxmlformats-officedocument.drawingml.chart+xml"/>
  <Override PartName="/docProps/app.xml" ContentType="application/vnd.openxmlformats-officedocument.extended-properties+xml"/>
  <Override PartName="/ppt/charts/colors24.xml" ContentType="application/vnd.ms-office.chartcolorstyle+xml"/>
  <Override PartName="/ppt/charts/colors13.xml" ContentType="application/vnd.ms-office.chartcolorstyle+xml"/>
  <Override PartName="/ppt/charts/colors3.xml" ContentType="application/vnd.ms-office.chartcolorstyle+xml"/>
  <Override PartName="/ppt/slides/slide11.xml" ContentType="application/vnd.openxmlformats-officedocument.presentationml.slide+xml"/>
  <Override PartName="/ppt/slides/slide40.xml" ContentType="application/vnd.openxmlformats-officedocument.presentationml.slide+xml"/>
  <Override PartName="/ppt/charts/chart8.xml" ContentType="application/vnd.openxmlformats-officedocument.drawingml.chart+xml"/>
  <Override PartName="/ppt/charts/chart21.xml" ContentType="application/vnd.openxmlformats-officedocument.drawingml.chart+xml"/>
  <Override PartName="/ppt/charts/colors31.xml" ContentType="application/vnd.ms-office.chartcolorstyle+xml"/>
  <Override PartName="/ppt/charts/chart10.xml" ContentType="application/vnd.openxmlformats-officedocument.drawingml.chart+xml"/>
  <Override PartName="/ppt/charts/colors20.xml" ContentType="application/vnd.ms-office.chartcolorstyle+xml"/>
  <Override PartName="/ppt/charts/chart4.xml" ContentType="application/vnd.openxmlformats-officedocument.drawingml.chart+xml"/>
  <Override PartName="/ppt/charts/style28.xml" ContentType="application/vnd.ms-office.chartstyl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charts/chart2.xml" ContentType="application/vnd.openxmlformats-officedocument.drawingml.chart+xml"/>
  <Override PartName="/docProps/core.xml" ContentType="application/vnd.openxmlformats-package.core-properties+xml"/>
  <Override PartName="/ppt/charts/style4.xml" ContentType="application/vnd.ms-office.chartstyle+xml"/>
  <Override PartName="/ppt/charts/style17.xml" ContentType="application/vnd.ms-office.chartstyle+xml"/>
  <Override PartName="/ppt/charts/style26.xml" ContentType="application/vnd.ms-office.chartstyle+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charts/colors8.xml" ContentType="application/vnd.ms-office.chartcolorstyle+xml"/>
  <Override PartName="/ppt/charts/style24.xml" ContentType="application/vnd.ms-office.chartstyle+xml"/>
  <Override PartName="/ppt/charts/colors29.xml" ContentType="application/vnd.ms-office.chartcolorstyle+xml"/>
  <Override PartName="/ppt/charts/style2.xml" ContentType="application/vnd.ms-office.chart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charts/chart19.xml" ContentType="application/vnd.openxmlformats-officedocument.drawingml.chart+xml"/>
  <Override PartName="/ppt/charts/style13.xml" ContentType="application/vnd.ms-office.chartstyle+xml"/>
  <Override PartName="/ppt/charts/style31.xml" ContentType="application/vnd.ms-office.chartstyl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charts/chart26.xml" ContentType="application/vnd.openxmlformats-officedocument.drawingml.chart+xml"/>
  <Override PartName="/ppt/charts/colors4.xml" ContentType="application/vnd.ms-office.chartcolorstyle+xml"/>
  <Override PartName="/ppt/charts/style20.xml" ContentType="application/vnd.ms-office.chartstyle+xml"/>
  <Override PartName="/ppt/charts/colors25.xml" ContentType="application/vnd.ms-office.chartcolorstyl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charts/chart15.xml" ContentType="application/vnd.openxmlformats-officedocument.drawingml.chart+xml"/>
  <Override PartName="/ppt/charts/colors14.xml" ContentType="application/vnd.ms-office.chartcolorstyle+xml"/>
  <Override PartName="/ppt/slides/slide12.xml" ContentType="application/vnd.openxmlformats-officedocument.presentationml.slide+xml"/>
  <Override PartName="/ppt/slides/slide30.xml" ContentType="application/vnd.openxmlformats-officedocument.presentationml.slide+xml"/>
  <Override PartName="/ppt/charts/chart9.xml" ContentType="application/vnd.openxmlformats-officedocument.drawingml.chart+xml"/>
  <Override PartName="/ppt/charts/chart11.xml" ContentType="application/vnd.openxmlformats-officedocument.drawingml.chart+xml"/>
  <Override PartName="/ppt/charts/chart22.xml" ContentType="application/vnd.openxmlformats-officedocument.drawingml.chart+xml"/>
  <Override PartName="/ppt/charts/colors21.xml" ContentType="application/vnd.ms-office.chartcolorstyle+xml"/>
  <Override PartName="/ppt/commentAuthors.xml" ContentType="application/vnd.openxmlformats-officedocument.presentationml.commentAuthors+xml"/>
  <Override PartName="/ppt/charts/style29.xml" ContentType="application/vnd.ms-office.chartstyle+xml"/>
  <Override PartName="/ppt/charts/colors10.xml" ContentType="application/vnd.ms-office.chartcolorstyle+xml"/>
  <Override PartName="/ppt/charts/style7.xml" ContentType="application/vnd.ms-office.chartstyl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charts/chart1.xml" ContentType="application/vnd.openxmlformats-officedocument.drawingml.chart+xml"/>
  <Override PartName="/ppt/charts/style3.xml" ContentType="application/vnd.ms-office.chartstyle+xml"/>
  <Override PartName="/ppt/charts/style25.xml" ContentType="application/vnd.ms-office.chartstyl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charts/colors9.xml" ContentType="application/vnd.ms-office.chartcolorstyle+xml"/>
  <Override PartName="/ppt/charts/style14.xml" ContentType="application/vnd.ms-office.chart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charts/chart27.xml" ContentType="application/vnd.openxmlformats-officedocument.drawingml.chart+xml"/>
  <Override PartName="/ppt/charts/style21.xml" ContentType="application/vnd.ms-office.chartstyle+xml"/>
  <Override PartName="/ppt/charts/colors19.xml" ContentType="application/vnd.ms-office.chartcolorstyl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charts/chart16.xml" ContentType="application/vnd.openxmlformats-officedocument.drawingml.chart+xml"/>
  <Override PartName="/ppt/charts/style10.xml" ContentType="application/vnd.ms-office.chartstyle+xml"/>
  <Override PartName="/ppt/charts/colors26.xml" ContentType="application/vnd.ms-office.chartcolorstyle+xml"/>
  <Override PartName="/ppt/charts/colors15.xml" ContentType="application/vnd.ms-office.chartcolor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charts/chart23.xml" ContentType="application/vnd.openxmlformats-officedocument.drawingml.chart+xml"/>
  <Override PartName="/ppt/slides/slide20.xml" ContentType="application/vnd.openxmlformats-officedocument.presentationml.slide+xml"/>
  <Override PartName="/ppt/charts/chart12.xml" ContentType="application/vnd.openxmlformats-officedocument.drawingml.chart+xml"/>
  <Override PartName="/ppt/charts/chart30.xml" ContentType="application/vnd.openxmlformats-officedocument.drawingml.chart+xml"/>
  <Override PartName="/ppt/charts/colors1.xml" ContentType="application/vnd.ms-office.chartcolorstyle+xml"/>
  <Override PartName="/ppt/charts/colors22.xml" ContentType="application/vnd.ms-office.chartcolorstyle+xml"/>
  <Override PartName="/ppt/charts/colors11.xml" ContentType="application/vnd.ms-office.chartcolorstyle+xml"/>
  <Override PartName="/ppt/charts/chart6.xml" ContentType="application/vnd.openxmlformats-officedocument.drawingml.chart+xml"/>
  <Override PartName="/ppt/charts/style8.xml" ContentType="application/vnd.ms-office.chartstyle+xml"/>
  <Override PartName="/ppt/charts/style19.xml" ContentType="application/vnd.ms-office.chart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5"/>
  </p:notesMasterIdLst>
  <p:sldIdLst>
    <p:sldId id="256" r:id="rId2"/>
    <p:sldId id="374" r:id="rId3"/>
    <p:sldId id="321" r:id="rId4"/>
    <p:sldId id="375" r:id="rId5"/>
    <p:sldId id="312" r:id="rId6"/>
    <p:sldId id="314" r:id="rId7"/>
    <p:sldId id="372" r:id="rId8"/>
    <p:sldId id="378" r:id="rId9"/>
    <p:sldId id="388" r:id="rId10"/>
    <p:sldId id="387" r:id="rId11"/>
    <p:sldId id="386" r:id="rId12"/>
    <p:sldId id="373" r:id="rId13"/>
    <p:sldId id="315" r:id="rId14"/>
    <p:sldId id="316" r:id="rId15"/>
    <p:sldId id="322" r:id="rId16"/>
    <p:sldId id="323" r:id="rId17"/>
    <p:sldId id="381" r:id="rId18"/>
    <p:sldId id="324" r:id="rId19"/>
    <p:sldId id="325" r:id="rId20"/>
    <p:sldId id="326" r:id="rId21"/>
    <p:sldId id="320" r:id="rId22"/>
    <p:sldId id="313" r:id="rId23"/>
    <p:sldId id="328" r:id="rId24"/>
    <p:sldId id="279" r:id="rId25"/>
    <p:sldId id="329" r:id="rId26"/>
    <p:sldId id="330" r:id="rId27"/>
    <p:sldId id="331" r:id="rId28"/>
    <p:sldId id="332" r:id="rId29"/>
    <p:sldId id="333" r:id="rId30"/>
    <p:sldId id="334" r:id="rId31"/>
    <p:sldId id="335" r:id="rId32"/>
    <p:sldId id="336" r:id="rId33"/>
    <p:sldId id="275" r:id="rId34"/>
    <p:sldId id="280" r:id="rId35"/>
    <p:sldId id="281" r:id="rId36"/>
    <p:sldId id="376" r:id="rId37"/>
    <p:sldId id="284" r:id="rId38"/>
    <p:sldId id="337" r:id="rId39"/>
    <p:sldId id="338" r:id="rId40"/>
    <p:sldId id="339" r:id="rId41"/>
    <p:sldId id="340" r:id="rId42"/>
    <p:sldId id="341" r:id="rId43"/>
    <p:sldId id="343" r:id="rId44"/>
    <p:sldId id="344" r:id="rId45"/>
    <p:sldId id="345" r:id="rId46"/>
    <p:sldId id="346" r:id="rId47"/>
    <p:sldId id="348" r:id="rId48"/>
    <p:sldId id="349" r:id="rId49"/>
    <p:sldId id="351" r:id="rId50"/>
    <p:sldId id="347" r:id="rId51"/>
    <p:sldId id="352" r:id="rId52"/>
    <p:sldId id="358" r:id="rId53"/>
    <p:sldId id="359" r:id="rId54"/>
    <p:sldId id="353" r:id="rId55"/>
    <p:sldId id="354" r:id="rId56"/>
    <p:sldId id="355" r:id="rId57"/>
    <p:sldId id="356" r:id="rId58"/>
    <p:sldId id="360" r:id="rId59"/>
    <p:sldId id="362" r:id="rId60"/>
    <p:sldId id="363" r:id="rId61"/>
    <p:sldId id="364" r:id="rId62"/>
    <p:sldId id="365" r:id="rId63"/>
    <p:sldId id="366" r:id="rId64"/>
    <p:sldId id="370" r:id="rId65"/>
    <p:sldId id="367" r:id="rId66"/>
    <p:sldId id="368" r:id="rId67"/>
    <p:sldId id="357" r:id="rId68"/>
    <p:sldId id="389" r:id="rId69"/>
    <p:sldId id="382" r:id="rId70"/>
    <p:sldId id="383" r:id="rId71"/>
    <p:sldId id="384" r:id="rId72"/>
    <p:sldId id="385" r:id="rId73"/>
    <p:sldId id="274" r:id="rId7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 Praneeth Jangam" initials="SJ" lastIdx="1" clrIdx="0">
    <p:extLst>
      <p:ext uri="{19B8F6BF-5375-455C-9EA6-DF929625EA0E}">
        <p15:presenceInfo xmlns="" xmlns:p15="http://schemas.microsoft.com/office/powerpoint/2012/main" userId="81cd5aba835946d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2593" autoAdjust="0"/>
    <p:restoredTop sz="98746" autoAdjust="0"/>
  </p:normalViewPr>
  <p:slideViewPr>
    <p:cSldViewPr snapToGrid="0">
      <p:cViewPr>
        <p:scale>
          <a:sx n="75" d="100"/>
          <a:sy n="75" d="100"/>
        </p:scale>
        <p:origin x="-636" y="-3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Office_Excel_Worksheet1.xlsx"/></Relationships>
</file>

<file path=ppt/charts/_rels/chart10.xml.rels><?xml version="1.0" encoding="UTF-8" standalone="yes"?>
<Relationships xmlns="http://schemas.openxmlformats.org/package/2006/relationships"><Relationship Id="rId3" Type="http://schemas.microsoft.com/office/2011/relationships/chartStyle" Target="style10.xml"/><Relationship Id="rId2" Type="http://schemas.microsoft.com/office/2011/relationships/chartColorStyle" Target="colors10.xml"/><Relationship Id="rId1" Type="http://schemas.openxmlformats.org/officeDocument/2006/relationships/package" Target="../embeddings/Microsoft_Office_Excel_Worksheet10.xlsx"/></Relationships>
</file>

<file path=ppt/charts/_rels/chart11.xml.rels><?xml version="1.0" encoding="UTF-8" standalone="yes"?>
<Relationships xmlns="http://schemas.openxmlformats.org/package/2006/relationships"><Relationship Id="rId3" Type="http://schemas.microsoft.com/office/2011/relationships/chartStyle" Target="style11.xml"/><Relationship Id="rId2" Type="http://schemas.microsoft.com/office/2011/relationships/chartColorStyle" Target="colors11.xml"/><Relationship Id="rId1" Type="http://schemas.openxmlformats.org/officeDocument/2006/relationships/package" Target="../embeddings/Microsoft_Office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Office_Excel_Worksheet12.xlsx"/></Relationships>
</file>

<file path=ppt/charts/_rels/chart13.xml.rels><?xml version="1.0" encoding="UTF-8" standalone="yes"?>
<Relationships xmlns="http://schemas.openxmlformats.org/package/2006/relationships"><Relationship Id="rId3" Type="http://schemas.microsoft.com/office/2011/relationships/chartStyle" Target="style13.xml"/><Relationship Id="rId2" Type="http://schemas.microsoft.com/office/2011/relationships/chartColorStyle" Target="colors13.xml"/><Relationship Id="rId1" Type="http://schemas.openxmlformats.org/officeDocument/2006/relationships/package" Target="../embeddings/Microsoft_Office_Excel_Worksheet13.xlsx"/></Relationships>
</file>

<file path=ppt/charts/_rels/chart14.xml.rels><?xml version="1.0" encoding="UTF-8" standalone="yes"?>
<Relationships xmlns="http://schemas.openxmlformats.org/package/2006/relationships"><Relationship Id="rId3" Type="http://schemas.microsoft.com/office/2011/relationships/chartStyle" Target="style14.xml"/><Relationship Id="rId2" Type="http://schemas.microsoft.com/office/2011/relationships/chartColorStyle" Target="colors14.xml"/><Relationship Id="rId1" Type="http://schemas.openxmlformats.org/officeDocument/2006/relationships/package" Target="../embeddings/Microsoft_Office_Excel_Worksheet14.xlsx"/></Relationships>
</file>

<file path=ppt/charts/_rels/chart15.xml.rels><?xml version="1.0" encoding="UTF-8" standalone="yes"?>
<Relationships xmlns="http://schemas.openxmlformats.org/package/2006/relationships"><Relationship Id="rId3" Type="http://schemas.microsoft.com/office/2011/relationships/chartStyle" Target="style15.xml"/><Relationship Id="rId2" Type="http://schemas.microsoft.com/office/2011/relationships/chartColorStyle" Target="colors15.xml"/><Relationship Id="rId1" Type="http://schemas.openxmlformats.org/officeDocument/2006/relationships/package" Target="../embeddings/Microsoft_Office_Excel_Worksheet15.xlsx"/></Relationships>
</file>

<file path=ppt/charts/_rels/chart16.xml.rels><?xml version="1.0" encoding="UTF-8" standalone="yes"?>
<Relationships xmlns="http://schemas.openxmlformats.org/package/2006/relationships"><Relationship Id="rId3" Type="http://schemas.microsoft.com/office/2011/relationships/chartStyle" Target="style16.xml"/><Relationship Id="rId2" Type="http://schemas.microsoft.com/office/2011/relationships/chartColorStyle" Target="colors16.xml"/><Relationship Id="rId1" Type="http://schemas.openxmlformats.org/officeDocument/2006/relationships/package" Target="../embeddings/Microsoft_Office_Excel_Worksheet16.xlsx"/></Relationships>
</file>

<file path=ppt/charts/_rels/chart17.xml.rels><?xml version="1.0" encoding="UTF-8" standalone="yes"?>
<Relationships xmlns="http://schemas.openxmlformats.org/package/2006/relationships"><Relationship Id="rId3" Type="http://schemas.microsoft.com/office/2011/relationships/chartStyle" Target="style17.xml"/><Relationship Id="rId2" Type="http://schemas.microsoft.com/office/2011/relationships/chartColorStyle" Target="colors17.xml"/><Relationship Id="rId1" Type="http://schemas.openxmlformats.org/officeDocument/2006/relationships/package" Target="../embeddings/Microsoft_Office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Office_Excel_Worksheet18.xlsx"/></Relationships>
</file>

<file path=ppt/charts/_rels/chart19.xml.rels><?xml version="1.0" encoding="UTF-8" standalone="yes"?>
<Relationships xmlns="http://schemas.openxmlformats.org/package/2006/relationships"><Relationship Id="rId3" Type="http://schemas.microsoft.com/office/2011/relationships/chartStyle" Target="style19.xml"/><Relationship Id="rId2" Type="http://schemas.microsoft.com/office/2011/relationships/chartColorStyle" Target="colors19.xml"/><Relationship Id="rId1" Type="http://schemas.openxmlformats.org/officeDocument/2006/relationships/package" Target="../embeddings/Microsoft_Office_Excel_Worksheet19.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Office_Excel_Worksheet2.xlsx"/></Relationships>
</file>

<file path=ppt/charts/_rels/chart20.xml.rels><?xml version="1.0" encoding="UTF-8" standalone="yes"?>
<Relationships xmlns="http://schemas.openxmlformats.org/package/2006/relationships"><Relationship Id="rId3" Type="http://schemas.microsoft.com/office/2011/relationships/chartStyle" Target="style20.xml"/><Relationship Id="rId2" Type="http://schemas.microsoft.com/office/2011/relationships/chartColorStyle" Target="colors20.xml"/><Relationship Id="rId1" Type="http://schemas.openxmlformats.org/officeDocument/2006/relationships/package" Target="../embeddings/Microsoft_Office_Excel_Worksheet20.xlsx"/></Relationships>
</file>

<file path=ppt/charts/_rels/chart21.xml.rels><?xml version="1.0" encoding="UTF-8" standalone="yes"?>
<Relationships xmlns="http://schemas.openxmlformats.org/package/2006/relationships"><Relationship Id="rId3" Type="http://schemas.microsoft.com/office/2011/relationships/chartStyle" Target="style21.xml"/><Relationship Id="rId2" Type="http://schemas.microsoft.com/office/2011/relationships/chartColorStyle" Target="colors21.xml"/><Relationship Id="rId1" Type="http://schemas.openxmlformats.org/officeDocument/2006/relationships/package" Target="../embeddings/Microsoft_Office_Excel_Worksheet21.xlsx"/></Relationships>
</file>

<file path=ppt/charts/_rels/chart22.xml.rels><?xml version="1.0" encoding="UTF-8" standalone="yes"?>
<Relationships xmlns="http://schemas.openxmlformats.org/package/2006/relationships"><Relationship Id="rId3" Type="http://schemas.microsoft.com/office/2011/relationships/chartStyle" Target="style22.xml"/><Relationship Id="rId2" Type="http://schemas.microsoft.com/office/2011/relationships/chartColorStyle" Target="colors22.xml"/><Relationship Id="rId1" Type="http://schemas.openxmlformats.org/officeDocument/2006/relationships/package" Target="../embeddings/Microsoft_Office_Excel_Worksheet22.xlsx"/></Relationships>
</file>

<file path=ppt/charts/_rels/chart23.xml.rels><?xml version="1.0" encoding="UTF-8" standalone="yes"?>
<Relationships xmlns="http://schemas.openxmlformats.org/package/2006/relationships"><Relationship Id="rId3" Type="http://schemas.microsoft.com/office/2011/relationships/chartStyle" Target="style23.xml"/><Relationship Id="rId2" Type="http://schemas.microsoft.com/office/2011/relationships/chartColorStyle" Target="colors23.xml"/><Relationship Id="rId1" Type="http://schemas.openxmlformats.org/officeDocument/2006/relationships/package" Target="../embeddings/Microsoft_Office_Excel_Worksheet23.xlsx"/></Relationships>
</file>

<file path=ppt/charts/_rels/chart24.xml.rels><?xml version="1.0" encoding="UTF-8" standalone="yes"?>
<Relationships xmlns="http://schemas.openxmlformats.org/package/2006/relationships"><Relationship Id="rId3" Type="http://schemas.microsoft.com/office/2011/relationships/chartStyle" Target="style24.xml"/><Relationship Id="rId2" Type="http://schemas.microsoft.com/office/2011/relationships/chartColorStyle" Target="colors24.xml"/><Relationship Id="rId1" Type="http://schemas.openxmlformats.org/officeDocument/2006/relationships/package" Target="../embeddings/Microsoft_Office_Excel_Worksheet24.xlsx"/></Relationships>
</file>

<file path=ppt/charts/_rels/chart25.xml.rels><?xml version="1.0" encoding="UTF-8" standalone="yes"?>
<Relationships xmlns="http://schemas.openxmlformats.org/package/2006/relationships"><Relationship Id="rId3" Type="http://schemas.microsoft.com/office/2011/relationships/chartStyle" Target="style25.xml"/><Relationship Id="rId2" Type="http://schemas.microsoft.com/office/2011/relationships/chartColorStyle" Target="colors25.xml"/><Relationship Id="rId1" Type="http://schemas.openxmlformats.org/officeDocument/2006/relationships/package" Target="../embeddings/Microsoft_Office_Excel_Worksheet25.xlsx"/></Relationships>
</file>

<file path=ppt/charts/_rels/chart26.xml.rels><?xml version="1.0" encoding="UTF-8" standalone="yes"?>
<Relationships xmlns="http://schemas.openxmlformats.org/package/2006/relationships"><Relationship Id="rId3" Type="http://schemas.microsoft.com/office/2011/relationships/chartStyle" Target="style26.xml"/><Relationship Id="rId2" Type="http://schemas.microsoft.com/office/2011/relationships/chartColorStyle" Target="colors26.xml"/><Relationship Id="rId1" Type="http://schemas.openxmlformats.org/officeDocument/2006/relationships/package" Target="../embeddings/Microsoft_Office_Excel_Worksheet26.xlsx"/></Relationships>
</file>

<file path=ppt/charts/_rels/chart27.xml.rels><?xml version="1.0" encoding="UTF-8" standalone="yes"?>
<Relationships xmlns="http://schemas.openxmlformats.org/package/2006/relationships"><Relationship Id="rId3" Type="http://schemas.microsoft.com/office/2011/relationships/chartStyle" Target="style27.xml"/><Relationship Id="rId2" Type="http://schemas.microsoft.com/office/2011/relationships/chartColorStyle" Target="colors27.xml"/><Relationship Id="rId1" Type="http://schemas.openxmlformats.org/officeDocument/2006/relationships/package" Target="../embeddings/Microsoft_Office_Excel_Worksheet27.xlsx"/></Relationships>
</file>

<file path=ppt/charts/_rels/chart28.xml.rels><?xml version="1.0" encoding="UTF-8" standalone="yes"?>
<Relationships xmlns="http://schemas.openxmlformats.org/package/2006/relationships"><Relationship Id="rId3" Type="http://schemas.microsoft.com/office/2011/relationships/chartStyle" Target="style28.xml"/><Relationship Id="rId2" Type="http://schemas.microsoft.com/office/2011/relationships/chartColorStyle" Target="colors28.xml"/><Relationship Id="rId1" Type="http://schemas.openxmlformats.org/officeDocument/2006/relationships/package" Target="../embeddings/Microsoft_Office_Excel_Worksheet28.xlsx"/></Relationships>
</file>

<file path=ppt/charts/_rels/chart29.xml.rels><?xml version="1.0" encoding="UTF-8" standalone="yes"?>
<Relationships xmlns="http://schemas.openxmlformats.org/package/2006/relationships"><Relationship Id="rId3" Type="http://schemas.microsoft.com/office/2011/relationships/chartStyle" Target="style29.xml"/><Relationship Id="rId2" Type="http://schemas.microsoft.com/office/2011/relationships/chartColorStyle" Target="colors29.xml"/><Relationship Id="rId1" Type="http://schemas.openxmlformats.org/officeDocument/2006/relationships/package" Target="../embeddings/Microsoft_Office_Excel_Worksheet29.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Office_Excel_Worksheet3.xlsx"/></Relationships>
</file>

<file path=ppt/charts/_rels/chart30.xml.rels><?xml version="1.0" encoding="UTF-8" standalone="yes"?>
<Relationships xmlns="http://schemas.openxmlformats.org/package/2006/relationships"><Relationship Id="rId3" Type="http://schemas.microsoft.com/office/2011/relationships/chartStyle" Target="style30.xml"/><Relationship Id="rId2" Type="http://schemas.microsoft.com/office/2011/relationships/chartColorStyle" Target="colors30.xml"/><Relationship Id="rId1" Type="http://schemas.openxmlformats.org/officeDocument/2006/relationships/package" Target="../embeddings/Microsoft_Office_Excel_Worksheet30.xlsx"/></Relationships>
</file>

<file path=ppt/charts/_rels/chart31.xml.rels><?xml version="1.0" encoding="UTF-8" standalone="yes"?>
<Relationships xmlns="http://schemas.openxmlformats.org/package/2006/relationships"><Relationship Id="rId3" Type="http://schemas.microsoft.com/office/2011/relationships/chartStyle" Target="style31.xml"/><Relationship Id="rId2" Type="http://schemas.microsoft.com/office/2011/relationships/chartColorStyle" Target="colors31.xml"/><Relationship Id="rId1" Type="http://schemas.openxmlformats.org/officeDocument/2006/relationships/package" Target="../embeddings/Microsoft_Office_Excel_Worksheet31.xlsx"/></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Office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Office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Office_Excel_Worksheet6.xlsx"/></Relationships>
</file>

<file path=ppt/charts/_rels/chart7.xml.rels><?xml version="1.0" encoding="UTF-8" standalone="yes"?>
<Relationships xmlns="http://schemas.openxmlformats.org/package/2006/relationships"><Relationship Id="rId3" Type="http://schemas.microsoft.com/office/2011/relationships/chartStyle" Target="style7.xml"/><Relationship Id="rId2" Type="http://schemas.microsoft.com/office/2011/relationships/chartColorStyle" Target="colors7.xml"/><Relationship Id="rId1" Type="http://schemas.openxmlformats.org/officeDocument/2006/relationships/package" Target="../embeddings/Microsoft_Office_Excel_Worksheet7.xlsx"/></Relationships>
</file>

<file path=ppt/charts/_rels/chart8.xml.rels><?xml version="1.0" encoding="UTF-8" standalone="yes"?>
<Relationships xmlns="http://schemas.openxmlformats.org/package/2006/relationships"><Relationship Id="rId3" Type="http://schemas.microsoft.com/office/2011/relationships/chartStyle" Target="style8.xml"/><Relationship Id="rId2" Type="http://schemas.microsoft.com/office/2011/relationships/chartColorStyle" Target="colors8.xml"/><Relationship Id="rId1" Type="http://schemas.openxmlformats.org/officeDocument/2006/relationships/package" Target="../embeddings/Microsoft_Office_Excel_Worksheet8.xlsx"/></Relationships>
</file>

<file path=ppt/charts/_rels/chart9.xml.rels><?xml version="1.0" encoding="UTF-8" standalone="yes"?>
<Relationships xmlns="http://schemas.openxmlformats.org/package/2006/relationships"><Relationship Id="rId3" Type="http://schemas.microsoft.com/office/2011/relationships/chartStyle" Target="style9.xml"/><Relationship Id="rId2" Type="http://schemas.microsoft.com/office/2011/relationships/chartColorStyle" Target="colors9.xml"/><Relationship Id="rId1" Type="http://schemas.openxmlformats.org/officeDocument/2006/relationships/package" Target="../embeddings/Microsoft_Office_Excel_Worksheet9.xlsx"/></Relationships>
</file>

<file path=ppt/charts/chart1.xml><?xml version="1.0" encoding="utf-8"?>
<c:chartSpace xmlns:c="http://schemas.openxmlformats.org/drawingml/2006/chart" xmlns:a="http://schemas.openxmlformats.org/drawingml/2006/main" xmlns:r="http://schemas.openxmlformats.org/officeDocument/2006/relationships">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No of elements vs Nusselt number</a:t>
            </a:r>
          </a:p>
        </c:rich>
      </c:tx>
      <c:layout/>
      <c:spPr>
        <a:noFill/>
        <a:ln>
          <a:noFill/>
        </a:ln>
        <a:effectLst/>
      </c:spPr>
    </c:title>
    <c:plotArea>
      <c:layout>
        <c:manualLayout>
          <c:layoutTarget val="inner"/>
          <c:xMode val="edge"/>
          <c:yMode val="edge"/>
          <c:x val="7.4305774278215303E-2"/>
          <c:y val="0.15787037037037041"/>
          <c:w val="0.8464790026246729"/>
          <c:h val="0.7311111111111116"/>
        </c:manualLayout>
      </c:layout>
      <c:scatterChart>
        <c:scatterStyle val="smoothMarker"/>
        <c:ser>
          <c:idx val="0"/>
          <c:order val="0"/>
          <c:tx>
            <c:strRef>
              <c:f>Sheet1!$K$2</c:f>
              <c:strCache>
                <c:ptCount val="1"/>
                <c:pt idx="0">
                  <c:v>Nusselt number</c:v>
                </c:pt>
              </c:strCache>
            </c:strRef>
          </c:tx>
          <c:spPr>
            <a:ln w="19050" cap="rnd">
              <a:solidFill>
                <a:schemeClr val="accent1"/>
              </a:solidFill>
              <a:round/>
            </a:ln>
            <a:effectLst/>
          </c:spPr>
          <c:marker>
            <c:symbol val="none"/>
          </c:marker>
          <c:xVal>
            <c:numRef>
              <c:f>Sheet1!$C$3:$C$9</c:f>
              <c:numCache>
                <c:formatCode>General</c:formatCode>
                <c:ptCount val="7"/>
                <c:pt idx="0">
                  <c:v>22260</c:v>
                </c:pt>
                <c:pt idx="1">
                  <c:v>44955</c:v>
                </c:pt>
                <c:pt idx="2">
                  <c:v>87384</c:v>
                </c:pt>
                <c:pt idx="3">
                  <c:v>287712</c:v>
                </c:pt>
                <c:pt idx="4">
                  <c:v>662000</c:v>
                </c:pt>
                <c:pt idx="5">
                  <c:v>903279</c:v>
                </c:pt>
                <c:pt idx="6">
                  <c:v>2088000</c:v>
                </c:pt>
              </c:numCache>
            </c:numRef>
          </c:xVal>
          <c:yVal>
            <c:numRef>
              <c:f>Sheet1!$K$3:$K$9</c:f>
              <c:numCache>
                <c:formatCode>General</c:formatCode>
                <c:ptCount val="7"/>
                <c:pt idx="0">
                  <c:v>4.1439999999999975</c:v>
                </c:pt>
                <c:pt idx="1">
                  <c:v>4.0529999999999964</c:v>
                </c:pt>
                <c:pt idx="2">
                  <c:v>4.4630000000000001</c:v>
                </c:pt>
                <c:pt idx="3">
                  <c:v>3.6159999999999997</c:v>
                </c:pt>
                <c:pt idx="4">
                  <c:v>3.5030000000000001</c:v>
                </c:pt>
                <c:pt idx="5">
                  <c:v>3.5049999999999999</c:v>
                </c:pt>
                <c:pt idx="6">
                  <c:v>3.412999999999998</c:v>
                </c:pt>
              </c:numCache>
            </c:numRef>
          </c:yVal>
          <c:smooth val="1"/>
          <c:extLst xmlns:c16r2="http://schemas.microsoft.com/office/drawing/2015/06/chart">
            <c:ext xmlns:c16="http://schemas.microsoft.com/office/drawing/2014/chart" uri="{C3380CC4-5D6E-409C-BE32-E72D297353CC}">
              <c16:uniqueId val="{00000000-8ACA-4E45-B7CA-438D64D89FDB}"/>
            </c:ext>
          </c:extLst>
        </c:ser>
        <c:axId val="175149440"/>
        <c:axId val="175150976"/>
      </c:scatterChart>
      <c:valAx>
        <c:axId val="175149440"/>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150976"/>
        <c:crosses val="autoZero"/>
        <c:crossBetween val="midCat"/>
      </c:valAx>
      <c:valAx>
        <c:axId val="175150976"/>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149440"/>
        <c:crosses val="autoZero"/>
        <c:crossBetween val="midCat"/>
      </c:valAx>
      <c:spPr>
        <a:noFill/>
        <a:ln>
          <a:noFill/>
        </a:ln>
        <a:effectLst/>
      </c:spPr>
    </c:plotArea>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Richardson number vs average wall shear stress</a:t>
            </a:r>
            <a:endParaRPr lang="en-IN" sz="1400" dirty="0">
              <a:effectLst/>
            </a:endParaRPr>
          </a:p>
        </c:rich>
      </c:tx>
      <c:layout/>
      <c:spPr>
        <a:noFill/>
        <a:ln>
          <a:noFill/>
        </a:ln>
        <a:effectLst/>
      </c:spPr>
    </c:title>
    <c:plotArea>
      <c:layout/>
      <c:scatterChart>
        <c:scatterStyle val="smoothMarker"/>
        <c:ser>
          <c:idx val="0"/>
          <c:order val="0"/>
          <c:tx>
            <c:strRef>
              <c:f>'TiO2'!$C$43</c:f>
              <c:strCache>
                <c:ptCount val="1"/>
                <c:pt idx="0">
                  <c:v>avg shear stress for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'TiO2'!$B$44:$B$49</c:f>
              <c:numCache>
                <c:formatCode>General</c:formatCode>
                <c:ptCount val="6"/>
                <c:pt idx="0">
                  <c:v>0.1</c:v>
                </c:pt>
                <c:pt idx="1">
                  <c:v>0.5</c:v>
                </c:pt>
                <c:pt idx="2">
                  <c:v>1</c:v>
                </c:pt>
                <c:pt idx="3">
                  <c:v>2</c:v>
                </c:pt>
                <c:pt idx="4">
                  <c:v>3</c:v>
                </c:pt>
                <c:pt idx="5">
                  <c:v>5</c:v>
                </c:pt>
              </c:numCache>
            </c:numRef>
          </c:xVal>
          <c:yVal>
            <c:numRef>
              <c:f>'TiO2'!$C$44:$C$49</c:f>
              <c:numCache>
                <c:formatCode>General</c:formatCode>
                <c:ptCount val="6"/>
                <c:pt idx="0">
                  <c:v>6.6354363000000003E-3</c:v>
                </c:pt>
                <c:pt idx="1">
                  <c:v>6.8066487999999996E-3</c:v>
                </c:pt>
                <c:pt idx="2">
                  <c:v>7.0221635000000003E-3</c:v>
                </c:pt>
                <c:pt idx="3">
                  <c:v>7.4625406000000004E-3</c:v>
                </c:pt>
                <c:pt idx="4">
                  <c:v>7.9100397999999992E-3</c:v>
                </c:pt>
                <c:pt idx="5">
                  <c:v>8.8015869999999996E-3</c:v>
                </c:pt>
              </c:numCache>
            </c:numRef>
          </c:yVal>
          <c:smooth val="1"/>
          <c:extLst xmlns:c16r2="http://schemas.microsoft.com/office/drawing/2015/06/chart">
            <c:ext xmlns:c16="http://schemas.microsoft.com/office/drawing/2014/chart" uri="{C3380CC4-5D6E-409C-BE32-E72D297353CC}">
              <c16:uniqueId val="{00000000-20E8-460F-8D2F-1AFD1154C3E7}"/>
            </c:ext>
          </c:extLst>
        </c:ser>
        <c:ser>
          <c:idx val="1"/>
          <c:order val="1"/>
          <c:tx>
            <c:strRef>
              <c:f>'TiO2'!$D$43</c:f>
              <c:strCache>
                <c:ptCount val="1"/>
                <c:pt idx="0">
                  <c:v>avg shear stress for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'TiO2'!$B$44:$B$49</c:f>
              <c:numCache>
                <c:formatCode>General</c:formatCode>
                <c:ptCount val="6"/>
                <c:pt idx="0">
                  <c:v>0.1</c:v>
                </c:pt>
                <c:pt idx="1">
                  <c:v>0.5</c:v>
                </c:pt>
                <c:pt idx="2">
                  <c:v>1</c:v>
                </c:pt>
                <c:pt idx="3">
                  <c:v>2</c:v>
                </c:pt>
                <c:pt idx="4">
                  <c:v>3</c:v>
                </c:pt>
                <c:pt idx="5">
                  <c:v>5</c:v>
                </c:pt>
              </c:numCache>
            </c:numRef>
          </c:xVal>
          <c:yVal>
            <c:numRef>
              <c:f>'TiO2'!$D$44:$D$49</c:f>
              <c:numCache>
                <c:formatCode>General</c:formatCode>
                <c:ptCount val="6"/>
                <c:pt idx="0">
                  <c:v>6.9824789999999998E-3</c:v>
                </c:pt>
                <c:pt idx="1">
                  <c:v>7.1609079999999997E-3</c:v>
                </c:pt>
                <c:pt idx="2">
                  <c:v>7.385595E-3</c:v>
                </c:pt>
                <c:pt idx="3">
                  <c:v>7.8460439999999999E-3</c:v>
                </c:pt>
                <c:pt idx="4">
                  <c:v>8.3146650000000006E-3</c:v>
                </c:pt>
                <c:pt idx="5">
                  <c:v>9.2496880000000007E-3</c:v>
                </c:pt>
              </c:numCache>
            </c:numRef>
          </c:yVal>
          <c:smooth val="1"/>
          <c:extLst xmlns:c16r2="http://schemas.microsoft.com/office/drawing/2015/06/chart">
            <c:ext xmlns:c16="http://schemas.microsoft.com/office/drawing/2014/chart" uri="{C3380CC4-5D6E-409C-BE32-E72D297353CC}">
              <c16:uniqueId val="{00000001-20E8-460F-8D2F-1AFD1154C3E7}"/>
            </c:ext>
          </c:extLst>
        </c:ser>
        <c:ser>
          <c:idx val="2"/>
          <c:order val="2"/>
          <c:tx>
            <c:strRef>
              <c:f>'TiO2'!$E$43</c:f>
              <c:strCache>
                <c:ptCount val="1"/>
                <c:pt idx="0">
                  <c:v>avg shear stress for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'TiO2'!$B$44:$B$49</c:f>
              <c:numCache>
                <c:formatCode>General</c:formatCode>
                <c:ptCount val="6"/>
                <c:pt idx="0">
                  <c:v>0.1</c:v>
                </c:pt>
                <c:pt idx="1">
                  <c:v>0.5</c:v>
                </c:pt>
                <c:pt idx="2">
                  <c:v>1</c:v>
                </c:pt>
                <c:pt idx="3">
                  <c:v>2</c:v>
                </c:pt>
                <c:pt idx="4">
                  <c:v>3</c:v>
                </c:pt>
                <c:pt idx="5">
                  <c:v>5</c:v>
                </c:pt>
              </c:numCache>
            </c:numRef>
          </c:xVal>
          <c:yVal>
            <c:numRef>
              <c:f>'TiO2'!$E$44:$E$49</c:f>
              <c:numCache>
                <c:formatCode>General</c:formatCode>
                <c:ptCount val="6"/>
                <c:pt idx="0">
                  <c:v>7.4054280000000004E-3</c:v>
                </c:pt>
                <c:pt idx="1">
                  <c:v>7.5920029999999999E-3</c:v>
                </c:pt>
                <c:pt idx="2">
                  <c:v>7.8264500000000004E-3</c:v>
                </c:pt>
                <c:pt idx="3">
                  <c:v>8.3084890000000005E-3</c:v>
                </c:pt>
                <c:pt idx="4">
                  <c:v>8.8003920000000006E-3</c:v>
                </c:pt>
                <c:pt idx="5">
                  <c:v>9.783857E-3</c:v>
                </c:pt>
              </c:numCache>
            </c:numRef>
          </c:yVal>
          <c:smooth val="1"/>
          <c:extLst xmlns:c16r2="http://schemas.microsoft.com/office/drawing/2015/06/chart">
            <c:ext xmlns:c16="http://schemas.microsoft.com/office/drawing/2014/chart" uri="{C3380CC4-5D6E-409C-BE32-E72D297353CC}">
              <c16:uniqueId val="{00000002-20E8-460F-8D2F-1AFD1154C3E7}"/>
            </c:ext>
          </c:extLst>
        </c:ser>
        <c:ser>
          <c:idx val="3"/>
          <c:order val="3"/>
          <c:tx>
            <c:strRef>
              <c:f>'TiO2'!$F$43</c:f>
              <c:strCache>
                <c:ptCount val="1"/>
                <c:pt idx="0">
                  <c:v>avg shear stress for 4%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'TiO2'!$B$44:$B$49</c:f>
              <c:numCache>
                <c:formatCode>General</c:formatCode>
                <c:ptCount val="6"/>
                <c:pt idx="0">
                  <c:v>0.1</c:v>
                </c:pt>
                <c:pt idx="1">
                  <c:v>0.5</c:v>
                </c:pt>
                <c:pt idx="2">
                  <c:v>1</c:v>
                </c:pt>
                <c:pt idx="3">
                  <c:v>2</c:v>
                </c:pt>
                <c:pt idx="4">
                  <c:v>3</c:v>
                </c:pt>
                <c:pt idx="5">
                  <c:v>5</c:v>
                </c:pt>
              </c:numCache>
            </c:numRef>
          </c:xVal>
          <c:yVal>
            <c:numRef>
              <c:f>'TiO2'!$F$44:$F$49</c:f>
              <c:numCache>
                <c:formatCode>General</c:formatCode>
                <c:ptCount val="6"/>
                <c:pt idx="0">
                  <c:v>8.4972969999999991E-3</c:v>
                </c:pt>
                <c:pt idx="1">
                  <c:v>8.7010530000000003E-3</c:v>
                </c:pt>
                <c:pt idx="2">
                  <c:v>8.9574430000000007E-3</c:v>
                </c:pt>
                <c:pt idx="3">
                  <c:v>9.4884930000000006E-3</c:v>
                </c:pt>
                <c:pt idx="4">
                  <c:v>1.003425E-2</c:v>
                </c:pt>
                <c:pt idx="5">
                  <c:v>1.1132400000000001E-2</c:v>
                </c:pt>
              </c:numCache>
            </c:numRef>
          </c:yVal>
          <c:smooth val="1"/>
          <c:extLst xmlns:c16r2="http://schemas.microsoft.com/office/drawing/2015/06/chart">
            <c:ext xmlns:c16="http://schemas.microsoft.com/office/drawing/2014/chart" uri="{C3380CC4-5D6E-409C-BE32-E72D297353CC}">
              <c16:uniqueId val="{00000003-20E8-460F-8D2F-1AFD1154C3E7}"/>
            </c:ext>
          </c:extLst>
        </c:ser>
        <c:axId val="177016192"/>
        <c:axId val="177030656"/>
      </c:scatterChart>
      <c:valAx>
        <c:axId val="177016192"/>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030656"/>
        <c:crosses val="autoZero"/>
        <c:crossBetween val="midCat"/>
      </c:valAx>
      <c:valAx>
        <c:axId val="177030656"/>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016192"/>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11.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Richardson Number vs Hear transfer coefficient values in wall-1</a:t>
            </a:r>
            <a:endParaRPr lang="en-IN" sz="1400" dirty="0">
              <a:effectLst/>
            </a:endParaRPr>
          </a:p>
        </c:rich>
      </c:tx>
      <c:layout>
        <c:manualLayout>
          <c:xMode val="edge"/>
          <c:yMode val="edge"/>
          <c:x val="0.17785411198600176"/>
          <c:y val="2.777777777777779E-2"/>
        </c:manualLayout>
      </c:layout>
      <c:spPr>
        <a:noFill/>
        <a:ln>
          <a:noFill/>
        </a:ln>
        <a:effectLst/>
      </c:spPr>
    </c:title>
    <c:plotArea>
      <c:layout/>
      <c:scatterChart>
        <c:scatterStyle val="smoothMarker"/>
        <c:ser>
          <c:idx val="0"/>
          <c:order val="0"/>
          <c:tx>
            <c:strRef>
              <c:f>'TiO2'!$C$61</c:f>
              <c:strCache>
                <c:ptCount val="1"/>
                <c:pt idx="0">
                  <c:v>heat transfer coeffient in wall1 for 0% </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'TiO2'!$B$62:$B$67</c:f>
              <c:numCache>
                <c:formatCode>General</c:formatCode>
                <c:ptCount val="6"/>
                <c:pt idx="0">
                  <c:v>0.1</c:v>
                </c:pt>
                <c:pt idx="1">
                  <c:v>0.5</c:v>
                </c:pt>
                <c:pt idx="2">
                  <c:v>1</c:v>
                </c:pt>
                <c:pt idx="3">
                  <c:v>2</c:v>
                </c:pt>
                <c:pt idx="4">
                  <c:v>3</c:v>
                </c:pt>
                <c:pt idx="5">
                  <c:v>5</c:v>
                </c:pt>
              </c:numCache>
            </c:numRef>
          </c:xVal>
          <c:yVal>
            <c:numRef>
              <c:f>'TiO2'!$C$62:$C$67</c:f>
              <c:numCache>
                <c:formatCode>General</c:formatCode>
                <c:ptCount val="6"/>
                <c:pt idx="0">
                  <c:v>5.5320112999999962</c:v>
                </c:pt>
                <c:pt idx="1">
                  <c:v>22.653324000000001</c:v>
                </c:pt>
                <c:pt idx="2">
                  <c:v>37.677835000000002</c:v>
                </c:pt>
                <c:pt idx="3">
                  <c:v>57.567447000000001</c:v>
                </c:pt>
                <c:pt idx="4">
                  <c:v>70.733860000000007</c:v>
                </c:pt>
                <c:pt idx="5">
                  <c:v>87.913914000000076</c:v>
                </c:pt>
              </c:numCache>
            </c:numRef>
          </c:yVal>
          <c:smooth val="1"/>
          <c:extLst xmlns:c16r2="http://schemas.microsoft.com/office/drawing/2015/06/chart">
            <c:ext xmlns:c16="http://schemas.microsoft.com/office/drawing/2014/chart" uri="{C3380CC4-5D6E-409C-BE32-E72D297353CC}">
              <c16:uniqueId val="{00000000-BA0E-43D3-8769-4F480E3E16B8}"/>
            </c:ext>
          </c:extLst>
        </c:ser>
        <c:ser>
          <c:idx val="1"/>
          <c:order val="1"/>
          <c:tx>
            <c:strRef>
              <c:f>'TiO2'!$D$61</c:f>
              <c:strCache>
                <c:ptCount val="1"/>
                <c:pt idx="0">
                  <c:v>heat transfer coeffient in wall1 for 1% </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'TiO2'!$B$62:$B$67</c:f>
              <c:numCache>
                <c:formatCode>General</c:formatCode>
                <c:ptCount val="6"/>
                <c:pt idx="0">
                  <c:v>0.1</c:v>
                </c:pt>
                <c:pt idx="1">
                  <c:v>0.5</c:v>
                </c:pt>
                <c:pt idx="2">
                  <c:v>1</c:v>
                </c:pt>
                <c:pt idx="3">
                  <c:v>2</c:v>
                </c:pt>
                <c:pt idx="4">
                  <c:v>3</c:v>
                </c:pt>
                <c:pt idx="5">
                  <c:v>5</c:v>
                </c:pt>
              </c:numCache>
            </c:numRef>
          </c:xVal>
          <c:yVal>
            <c:numRef>
              <c:f>'TiO2'!$D$62:$D$67</c:f>
              <c:numCache>
                <c:formatCode>General</c:formatCode>
                <c:ptCount val="6"/>
                <c:pt idx="0">
                  <c:v>5.6647125999999925</c:v>
                </c:pt>
                <c:pt idx="1">
                  <c:v>23.129902000000001</c:v>
                </c:pt>
                <c:pt idx="2">
                  <c:v>38.391023000000004</c:v>
                </c:pt>
                <c:pt idx="3">
                  <c:v>58.519547000000003</c:v>
                </c:pt>
                <c:pt idx="4">
                  <c:v>71.801522000000006</c:v>
                </c:pt>
                <c:pt idx="5">
                  <c:v>89.082634999999982</c:v>
                </c:pt>
              </c:numCache>
            </c:numRef>
          </c:yVal>
          <c:smooth val="1"/>
          <c:extLst xmlns:c16r2="http://schemas.microsoft.com/office/drawing/2015/06/chart">
            <c:ext xmlns:c16="http://schemas.microsoft.com/office/drawing/2014/chart" uri="{C3380CC4-5D6E-409C-BE32-E72D297353CC}">
              <c16:uniqueId val="{00000001-BA0E-43D3-8769-4F480E3E16B8}"/>
            </c:ext>
          </c:extLst>
        </c:ser>
        <c:ser>
          <c:idx val="2"/>
          <c:order val="2"/>
          <c:tx>
            <c:strRef>
              <c:f>'TiO2'!$E$61</c:f>
              <c:strCache>
                <c:ptCount val="1"/>
                <c:pt idx="0">
                  <c:v>heat transfer coeffient in wall1 for 2% </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'TiO2'!$B$62:$B$67</c:f>
              <c:numCache>
                <c:formatCode>General</c:formatCode>
                <c:ptCount val="6"/>
                <c:pt idx="0">
                  <c:v>0.1</c:v>
                </c:pt>
                <c:pt idx="1">
                  <c:v>0.5</c:v>
                </c:pt>
                <c:pt idx="2">
                  <c:v>1</c:v>
                </c:pt>
                <c:pt idx="3">
                  <c:v>2</c:v>
                </c:pt>
                <c:pt idx="4">
                  <c:v>3</c:v>
                </c:pt>
                <c:pt idx="5">
                  <c:v>5</c:v>
                </c:pt>
              </c:numCache>
            </c:numRef>
          </c:xVal>
          <c:yVal>
            <c:numRef>
              <c:f>'TiO2'!$E$62:$E$67</c:f>
              <c:numCache>
                <c:formatCode>General</c:formatCode>
                <c:ptCount val="6"/>
                <c:pt idx="0">
                  <c:v>5.8463561999999998</c:v>
                </c:pt>
                <c:pt idx="1">
                  <c:v>23.786261999999986</c:v>
                </c:pt>
                <c:pt idx="2">
                  <c:v>39.379486999999997</c:v>
                </c:pt>
                <c:pt idx="3">
                  <c:v>59.850804999999994</c:v>
                </c:pt>
                <c:pt idx="4">
                  <c:v>73.303746999999959</c:v>
                </c:pt>
                <c:pt idx="5">
                  <c:v>90.738137999999978</c:v>
                </c:pt>
              </c:numCache>
            </c:numRef>
          </c:yVal>
          <c:smooth val="1"/>
          <c:extLst xmlns:c16r2="http://schemas.microsoft.com/office/drawing/2015/06/chart">
            <c:ext xmlns:c16="http://schemas.microsoft.com/office/drawing/2014/chart" uri="{C3380CC4-5D6E-409C-BE32-E72D297353CC}">
              <c16:uniqueId val="{00000002-BA0E-43D3-8769-4F480E3E16B8}"/>
            </c:ext>
          </c:extLst>
        </c:ser>
        <c:ser>
          <c:idx val="3"/>
          <c:order val="3"/>
          <c:tx>
            <c:strRef>
              <c:f>'TiO2'!$F$61</c:f>
              <c:strCache>
                <c:ptCount val="1"/>
                <c:pt idx="0">
                  <c:v>heat transfer coeffient in wall1 for 4%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'TiO2'!$B$62:$B$67</c:f>
              <c:numCache>
                <c:formatCode>General</c:formatCode>
                <c:ptCount val="6"/>
                <c:pt idx="0">
                  <c:v>0.1</c:v>
                </c:pt>
                <c:pt idx="1">
                  <c:v>0.5</c:v>
                </c:pt>
                <c:pt idx="2">
                  <c:v>1</c:v>
                </c:pt>
                <c:pt idx="3">
                  <c:v>2</c:v>
                </c:pt>
                <c:pt idx="4">
                  <c:v>3</c:v>
                </c:pt>
                <c:pt idx="5">
                  <c:v>5</c:v>
                </c:pt>
              </c:numCache>
            </c:numRef>
          </c:xVal>
          <c:yVal>
            <c:numRef>
              <c:f>'TiO2'!$F$62:$F$67</c:f>
              <c:numCache>
                <c:formatCode>General</c:formatCode>
                <c:ptCount val="6"/>
                <c:pt idx="0">
                  <c:v>6.3645056999999925</c:v>
                </c:pt>
                <c:pt idx="1">
                  <c:v>25.652297000000001</c:v>
                </c:pt>
                <c:pt idx="2">
                  <c:v>42.188062000000002</c:v>
                </c:pt>
                <c:pt idx="3">
                  <c:v>63.634657000000004</c:v>
                </c:pt>
                <c:pt idx="4">
                  <c:v>77.573663999999994</c:v>
                </c:pt>
                <c:pt idx="5">
                  <c:v>95.447136000000057</c:v>
                </c:pt>
              </c:numCache>
            </c:numRef>
          </c:yVal>
          <c:smooth val="1"/>
          <c:extLst xmlns:c16r2="http://schemas.microsoft.com/office/drawing/2015/06/chart">
            <c:ext xmlns:c16="http://schemas.microsoft.com/office/drawing/2014/chart" uri="{C3380CC4-5D6E-409C-BE32-E72D297353CC}">
              <c16:uniqueId val="{00000003-BA0E-43D3-8769-4F480E3E16B8}"/>
            </c:ext>
          </c:extLst>
        </c:ser>
        <c:axId val="177385472"/>
        <c:axId val="177387392"/>
      </c:scatterChart>
      <c:valAx>
        <c:axId val="177385472"/>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387392"/>
        <c:crosses val="autoZero"/>
        <c:crossBetween val="midCat"/>
      </c:valAx>
      <c:valAx>
        <c:axId val="177387392"/>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385472"/>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12.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Richardson Number vs Heat transfer coefficient in wall-2 &amp; wall-3</a:t>
            </a:r>
            <a:endParaRPr lang="en-IN" sz="1400" dirty="0">
              <a:effectLst/>
            </a:endParaRPr>
          </a:p>
        </c:rich>
      </c:tx>
      <c:layout/>
      <c:spPr>
        <a:noFill/>
        <a:ln>
          <a:noFill/>
        </a:ln>
        <a:effectLst/>
      </c:spPr>
    </c:title>
    <c:plotArea>
      <c:layout/>
      <c:scatterChart>
        <c:scatterStyle val="smoothMarker"/>
        <c:ser>
          <c:idx val="0"/>
          <c:order val="0"/>
          <c:tx>
            <c:strRef>
              <c:f>'TiO2'!$C$80</c:f>
              <c:strCache>
                <c:ptCount val="1"/>
                <c:pt idx="0">
                  <c:v>heat transfer coeff in wall2&amp;3 for 0% </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'TiO2'!$B$81:$B$86</c:f>
              <c:numCache>
                <c:formatCode>General</c:formatCode>
                <c:ptCount val="6"/>
                <c:pt idx="0">
                  <c:v>0.1</c:v>
                </c:pt>
                <c:pt idx="1">
                  <c:v>0.5</c:v>
                </c:pt>
                <c:pt idx="2">
                  <c:v>1</c:v>
                </c:pt>
                <c:pt idx="3">
                  <c:v>2</c:v>
                </c:pt>
                <c:pt idx="4">
                  <c:v>3</c:v>
                </c:pt>
                <c:pt idx="5">
                  <c:v>5</c:v>
                </c:pt>
              </c:numCache>
            </c:numRef>
          </c:xVal>
          <c:yVal>
            <c:numRef>
              <c:f>'TiO2'!$C$81:$C$86</c:f>
              <c:numCache>
                <c:formatCode>General</c:formatCode>
                <c:ptCount val="6"/>
                <c:pt idx="0">
                  <c:v>5.4061940999999996</c:v>
                </c:pt>
                <c:pt idx="1">
                  <c:v>20.554355000000033</c:v>
                </c:pt>
                <c:pt idx="2">
                  <c:v>32.464316000000011</c:v>
                </c:pt>
                <c:pt idx="3">
                  <c:v>47.002039000000003</c:v>
                </c:pt>
                <c:pt idx="4">
                  <c:v>56.101561000000004</c:v>
                </c:pt>
                <c:pt idx="5">
                  <c:v>67.50543399999998</c:v>
                </c:pt>
              </c:numCache>
            </c:numRef>
          </c:yVal>
          <c:smooth val="1"/>
          <c:extLst xmlns:c16r2="http://schemas.microsoft.com/office/drawing/2015/06/chart">
            <c:ext xmlns:c16="http://schemas.microsoft.com/office/drawing/2014/chart" uri="{C3380CC4-5D6E-409C-BE32-E72D297353CC}">
              <c16:uniqueId val="{00000000-154A-472E-9044-AD756812B0A8}"/>
            </c:ext>
          </c:extLst>
        </c:ser>
        <c:ser>
          <c:idx val="1"/>
          <c:order val="1"/>
          <c:tx>
            <c:strRef>
              <c:f>'TiO2'!$D$80</c:f>
              <c:strCache>
                <c:ptCount val="1"/>
                <c:pt idx="0">
                  <c:v>heat transfer coeff in wall2&amp;3 for 1% </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'TiO2'!$B$81:$B$86</c:f>
              <c:numCache>
                <c:formatCode>General</c:formatCode>
                <c:ptCount val="6"/>
                <c:pt idx="0">
                  <c:v>0.1</c:v>
                </c:pt>
                <c:pt idx="1">
                  <c:v>0.5</c:v>
                </c:pt>
                <c:pt idx="2">
                  <c:v>1</c:v>
                </c:pt>
                <c:pt idx="3">
                  <c:v>2</c:v>
                </c:pt>
                <c:pt idx="4">
                  <c:v>3</c:v>
                </c:pt>
                <c:pt idx="5">
                  <c:v>5</c:v>
                </c:pt>
              </c:numCache>
            </c:numRef>
          </c:xVal>
          <c:yVal>
            <c:numRef>
              <c:f>'TiO2'!$D$81:$D$86</c:f>
              <c:numCache>
                <c:formatCode>General</c:formatCode>
                <c:ptCount val="6"/>
                <c:pt idx="0">
                  <c:v>5.5193447000000004</c:v>
                </c:pt>
                <c:pt idx="1">
                  <c:v>20.953640999999969</c:v>
                </c:pt>
                <c:pt idx="2">
                  <c:v>33.011627999999995</c:v>
                </c:pt>
                <c:pt idx="3">
                  <c:v>47.672787</c:v>
                </c:pt>
                <c:pt idx="4">
                  <c:v>56.823019000000002</c:v>
                </c:pt>
                <c:pt idx="5">
                  <c:v>68.266546500000004</c:v>
                </c:pt>
              </c:numCache>
            </c:numRef>
          </c:yVal>
          <c:smooth val="1"/>
          <c:extLst xmlns:c16r2="http://schemas.microsoft.com/office/drawing/2015/06/chart">
            <c:ext xmlns:c16="http://schemas.microsoft.com/office/drawing/2014/chart" uri="{C3380CC4-5D6E-409C-BE32-E72D297353CC}">
              <c16:uniqueId val="{00000001-154A-472E-9044-AD756812B0A8}"/>
            </c:ext>
          </c:extLst>
        </c:ser>
        <c:ser>
          <c:idx val="2"/>
          <c:order val="2"/>
          <c:tx>
            <c:strRef>
              <c:f>'TiO2'!$E$80</c:f>
              <c:strCache>
                <c:ptCount val="1"/>
                <c:pt idx="0">
                  <c:v>heat transfer coeff in wall2&amp;3 for 2% </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'TiO2'!$B$81:$B$86</c:f>
              <c:numCache>
                <c:formatCode>General</c:formatCode>
                <c:ptCount val="6"/>
                <c:pt idx="0">
                  <c:v>0.1</c:v>
                </c:pt>
                <c:pt idx="1">
                  <c:v>0.5</c:v>
                </c:pt>
                <c:pt idx="2">
                  <c:v>1</c:v>
                </c:pt>
                <c:pt idx="3">
                  <c:v>2</c:v>
                </c:pt>
                <c:pt idx="4">
                  <c:v>3</c:v>
                </c:pt>
                <c:pt idx="5">
                  <c:v>5</c:v>
                </c:pt>
              </c:numCache>
            </c:numRef>
          </c:xVal>
          <c:yVal>
            <c:numRef>
              <c:f>'TiO2'!$E$81:$E$86</c:f>
              <c:numCache>
                <c:formatCode>General</c:formatCode>
                <c:ptCount val="6"/>
                <c:pt idx="0">
                  <c:v>5.7078056999999944</c:v>
                </c:pt>
                <c:pt idx="1">
                  <c:v>21.499704499999989</c:v>
                </c:pt>
                <c:pt idx="2">
                  <c:v>33.763307000000012</c:v>
                </c:pt>
                <c:pt idx="3">
                  <c:v>48.600700000000003</c:v>
                </c:pt>
                <c:pt idx="4">
                  <c:v>57.828334500000011</c:v>
                </c:pt>
                <c:pt idx="5">
                  <c:v>69.33632249999998</c:v>
                </c:pt>
              </c:numCache>
            </c:numRef>
          </c:yVal>
          <c:smooth val="1"/>
          <c:extLst xmlns:c16r2="http://schemas.microsoft.com/office/drawing/2015/06/chart">
            <c:ext xmlns:c16="http://schemas.microsoft.com/office/drawing/2014/chart" uri="{C3380CC4-5D6E-409C-BE32-E72D297353CC}">
              <c16:uniqueId val="{00000002-154A-472E-9044-AD756812B0A8}"/>
            </c:ext>
          </c:extLst>
        </c:ser>
        <c:ser>
          <c:idx val="3"/>
          <c:order val="3"/>
          <c:tx>
            <c:strRef>
              <c:f>'TiO2'!$F$80</c:f>
              <c:strCache>
                <c:ptCount val="1"/>
                <c:pt idx="0">
                  <c:v>heat transfer coeff in wall2&amp;3 for 4%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'TiO2'!$B$81:$B$86</c:f>
              <c:numCache>
                <c:formatCode>General</c:formatCode>
                <c:ptCount val="6"/>
                <c:pt idx="0">
                  <c:v>0.1</c:v>
                </c:pt>
                <c:pt idx="1">
                  <c:v>0.5</c:v>
                </c:pt>
                <c:pt idx="2">
                  <c:v>1</c:v>
                </c:pt>
                <c:pt idx="3">
                  <c:v>2</c:v>
                </c:pt>
                <c:pt idx="4">
                  <c:v>3</c:v>
                </c:pt>
                <c:pt idx="5">
                  <c:v>5</c:v>
                </c:pt>
              </c:numCache>
            </c:numRef>
          </c:xVal>
          <c:yVal>
            <c:numRef>
              <c:f>'TiO2'!$F$81:$F$86</c:f>
              <c:numCache>
                <c:formatCode>General</c:formatCode>
                <c:ptCount val="6"/>
                <c:pt idx="0">
                  <c:v>6.2035450000000001</c:v>
                </c:pt>
                <c:pt idx="1">
                  <c:v>23.040333499999981</c:v>
                </c:pt>
                <c:pt idx="2">
                  <c:v>35.879017499999996</c:v>
                </c:pt>
                <c:pt idx="3">
                  <c:v>51.215154500000011</c:v>
                </c:pt>
                <c:pt idx="4">
                  <c:v>60.662575000000068</c:v>
                </c:pt>
                <c:pt idx="5">
                  <c:v>72.363371499999914</c:v>
                </c:pt>
              </c:numCache>
            </c:numRef>
          </c:yVal>
          <c:smooth val="1"/>
          <c:extLst xmlns:c16r2="http://schemas.microsoft.com/office/drawing/2015/06/chart">
            <c:ext xmlns:c16="http://schemas.microsoft.com/office/drawing/2014/chart" uri="{C3380CC4-5D6E-409C-BE32-E72D297353CC}">
              <c16:uniqueId val="{00000003-154A-472E-9044-AD756812B0A8}"/>
            </c:ext>
          </c:extLst>
        </c:ser>
        <c:axId val="177769856"/>
        <c:axId val="177788416"/>
      </c:scatterChart>
      <c:valAx>
        <c:axId val="177769856"/>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788416"/>
        <c:crosses val="autoZero"/>
        <c:crossBetween val="midCat"/>
      </c:valAx>
      <c:valAx>
        <c:axId val="177788416"/>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769856"/>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13.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Richardson number vs Pumping power</a:t>
            </a:r>
            <a:endParaRPr lang="en-IN" sz="1400" dirty="0">
              <a:effectLst/>
            </a:endParaRPr>
          </a:p>
        </c:rich>
      </c:tx>
      <c:layout/>
      <c:spPr>
        <a:noFill/>
        <a:ln>
          <a:noFill/>
        </a:ln>
        <a:effectLst/>
      </c:spPr>
    </c:title>
    <c:plotArea>
      <c:layout/>
      <c:scatterChart>
        <c:scatterStyle val="smoothMarker"/>
        <c:ser>
          <c:idx val="0"/>
          <c:order val="0"/>
          <c:tx>
            <c:strRef>
              <c:f>'TiO2'!$C$143</c:f>
              <c:strCache>
                <c:ptCount val="1"/>
                <c:pt idx="0">
                  <c:v>pumping power at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showVal val="1"/>
            </c:dLbl>
            <c:delete val="1"/>
          </c:dLbls>
          <c:xVal>
            <c:numRef>
              <c:f>'TiO2'!$B$144:$B$149</c:f>
              <c:numCache>
                <c:formatCode>General</c:formatCode>
                <c:ptCount val="6"/>
                <c:pt idx="0">
                  <c:v>0.1</c:v>
                </c:pt>
                <c:pt idx="1">
                  <c:v>0.5</c:v>
                </c:pt>
                <c:pt idx="2">
                  <c:v>1</c:v>
                </c:pt>
                <c:pt idx="3">
                  <c:v>2</c:v>
                </c:pt>
                <c:pt idx="4">
                  <c:v>3</c:v>
                </c:pt>
                <c:pt idx="5">
                  <c:v>5</c:v>
                </c:pt>
              </c:numCache>
            </c:numRef>
          </c:xVal>
          <c:yVal>
            <c:numRef>
              <c:f>'TiO2'!$C$144:$C$149</c:f>
              <c:numCache>
                <c:formatCode>General</c:formatCode>
                <c:ptCount val="6"/>
                <c:pt idx="0">
                  <c:v>5.2920000000000002E-2</c:v>
                </c:pt>
                <c:pt idx="1">
                  <c:v>5.357E-2</c:v>
                </c:pt>
                <c:pt idx="2">
                  <c:v>5.1746000000000014E-2</c:v>
                </c:pt>
                <c:pt idx="3">
                  <c:v>5.3170000000000002E-2</c:v>
                </c:pt>
                <c:pt idx="4">
                  <c:v>5.7290000000000035E-2</c:v>
                </c:pt>
                <c:pt idx="5">
                  <c:v>6.0010000000000036E-2</c:v>
                </c:pt>
              </c:numCache>
            </c:numRef>
          </c:yVal>
          <c:smooth val="1"/>
          <c:extLst xmlns:c16r2="http://schemas.microsoft.com/office/drawing/2015/06/chart">
            <c:ext xmlns:c16="http://schemas.microsoft.com/office/drawing/2014/chart" uri="{C3380CC4-5D6E-409C-BE32-E72D297353CC}">
              <c16:uniqueId val="{00000000-2ABA-4137-B365-AFF95B36136C}"/>
            </c:ext>
          </c:extLst>
        </c:ser>
        <c:ser>
          <c:idx val="1"/>
          <c:order val="1"/>
          <c:tx>
            <c:strRef>
              <c:f>'TiO2'!$D$143</c:f>
              <c:strCache>
                <c:ptCount val="1"/>
                <c:pt idx="0">
                  <c:v>pumping power at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'TiO2'!$B$144:$B$149</c:f>
              <c:numCache>
                <c:formatCode>General</c:formatCode>
                <c:ptCount val="6"/>
                <c:pt idx="0">
                  <c:v>0.1</c:v>
                </c:pt>
                <c:pt idx="1">
                  <c:v>0.5</c:v>
                </c:pt>
                <c:pt idx="2">
                  <c:v>1</c:v>
                </c:pt>
                <c:pt idx="3">
                  <c:v>2</c:v>
                </c:pt>
                <c:pt idx="4">
                  <c:v>3</c:v>
                </c:pt>
                <c:pt idx="5">
                  <c:v>5</c:v>
                </c:pt>
              </c:numCache>
            </c:numRef>
          </c:xVal>
          <c:yVal>
            <c:numRef>
              <c:f>'TiO2'!$D$144:$D$149</c:f>
              <c:numCache>
                <c:formatCode>General</c:formatCode>
                <c:ptCount val="6"/>
                <c:pt idx="0">
                  <c:v>5.6303609469021638E-2</c:v>
                </c:pt>
                <c:pt idx="1">
                  <c:v>5.6981216049714102E-2</c:v>
                </c:pt>
                <c:pt idx="2">
                  <c:v>5.7796509525727673E-2</c:v>
                </c:pt>
                <c:pt idx="3">
                  <c:v>5.9387406221381382E-2</c:v>
                </c:pt>
                <c:pt idx="4">
                  <c:v>6.0880430289271439E-2</c:v>
                </c:pt>
                <c:pt idx="5">
                  <c:v>6.3736421543427096E-2</c:v>
                </c:pt>
              </c:numCache>
            </c:numRef>
          </c:yVal>
          <c:smooth val="1"/>
          <c:extLst xmlns:c16r2="http://schemas.microsoft.com/office/drawing/2015/06/chart">
            <c:ext xmlns:c16="http://schemas.microsoft.com/office/drawing/2014/chart" uri="{C3380CC4-5D6E-409C-BE32-E72D297353CC}">
              <c16:uniqueId val="{00000001-2ABA-4137-B365-AFF95B36136C}"/>
            </c:ext>
          </c:extLst>
        </c:ser>
        <c:ser>
          <c:idx val="2"/>
          <c:order val="2"/>
          <c:tx>
            <c:strRef>
              <c:f>'TiO2'!$E$143</c:f>
              <c:strCache>
                <c:ptCount val="1"/>
                <c:pt idx="0">
                  <c:v>pumping power at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'TiO2'!$B$144:$B$149</c:f>
              <c:numCache>
                <c:formatCode>General</c:formatCode>
                <c:ptCount val="6"/>
                <c:pt idx="0">
                  <c:v>0.1</c:v>
                </c:pt>
                <c:pt idx="1">
                  <c:v>0.5</c:v>
                </c:pt>
                <c:pt idx="2">
                  <c:v>1</c:v>
                </c:pt>
                <c:pt idx="3">
                  <c:v>2</c:v>
                </c:pt>
                <c:pt idx="4">
                  <c:v>3</c:v>
                </c:pt>
                <c:pt idx="5">
                  <c:v>5</c:v>
                </c:pt>
              </c:numCache>
            </c:numRef>
          </c:xVal>
          <c:yVal>
            <c:numRef>
              <c:f>'TiO2'!$E$144:$E$149</c:f>
              <c:numCache>
                <c:formatCode>General</c:formatCode>
                <c:ptCount val="6"/>
                <c:pt idx="0">
                  <c:v>6.0660180411965664E-2</c:v>
                </c:pt>
                <c:pt idx="1">
                  <c:v>6.1388957340196837E-2</c:v>
                </c:pt>
                <c:pt idx="2">
                  <c:v>6.2250151112525812E-2</c:v>
                </c:pt>
                <c:pt idx="3">
                  <c:v>6.391246214186351E-2</c:v>
                </c:pt>
                <c:pt idx="4">
                  <c:v>6.552871474381762E-2</c:v>
                </c:pt>
                <c:pt idx="5">
                  <c:v>6.8573116516988469E-2</c:v>
                </c:pt>
              </c:numCache>
            </c:numRef>
          </c:yVal>
          <c:smooth val="1"/>
          <c:extLst xmlns:c16r2="http://schemas.microsoft.com/office/drawing/2015/06/chart">
            <c:ext xmlns:c16="http://schemas.microsoft.com/office/drawing/2014/chart" uri="{C3380CC4-5D6E-409C-BE32-E72D297353CC}">
              <c16:uniqueId val="{00000002-2ABA-4137-B365-AFF95B36136C}"/>
            </c:ext>
          </c:extLst>
        </c:ser>
        <c:ser>
          <c:idx val="3"/>
          <c:order val="3"/>
          <c:tx>
            <c:strRef>
              <c:f>'TiO2'!$F$143</c:f>
              <c:strCache>
                <c:ptCount val="1"/>
                <c:pt idx="0">
                  <c:v>pumping power at 4%</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'TiO2'!$B$144:$B$149</c:f>
              <c:numCache>
                <c:formatCode>General</c:formatCode>
                <c:ptCount val="6"/>
                <c:pt idx="0">
                  <c:v>0.1</c:v>
                </c:pt>
                <c:pt idx="1">
                  <c:v>0.5</c:v>
                </c:pt>
                <c:pt idx="2">
                  <c:v>1</c:v>
                </c:pt>
                <c:pt idx="3">
                  <c:v>2</c:v>
                </c:pt>
                <c:pt idx="4">
                  <c:v>3</c:v>
                </c:pt>
                <c:pt idx="5">
                  <c:v>5</c:v>
                </c:pt>
              </c:numCache>
            </c:numRef>
          </c:xVal>
          <c:yVal>
            <c:numRef>
              <c:f>'TiO2'!$F$144:$F$149</c:f>
              <c:numCache>
                <c:formatCode>General</c:formatCode>
                <c:ptCount val="6"/>
                <c:pt idx="0">
                  <c:v>7.2724258035456624E-2</c:v>
                </c:pt>
                <c:pt idx="1">
                  <c:v>7.3563423407400824E-2</c:v>
                </c:pt>
                <c:pt idx="2">
                  <c:v>7.4546370178390942E-2</c:v>
                </c:pt>
                <c:pt idx="3">
                  <c:v>7.6445960985781131E-2</c:v>
                </c:pt>
                <c:pt idx="4">
                  <c:v>7.8310652291776667E-2</c:v>
                </c:pt>
                <c:pt idx="5">
                  <c:v>8.1840452613555478E-2</c:v>
                </c:pt>
              </c:numCache>
            </c:numRef>
          </c:yVal>
          <c:smooth val="1"/>
          <c:extLst xmlns:c16r2="http://schemas.microsoft.com/office/drawing/2015/06/chart">
            <c:ext xmlns:c16="http://schemas.microsoft.com/office/drawing/2014/chart" uri="{C3380CC4-5D6E-409C-BE32-E72D297353CC}">
              <c16:uniqueId val="{00000003-2ABA-4137-B365-AFF95B36136C}"/>
            </c:ext>
          </c:extLst>
        </c:ser>
        <c:axId val="178040192"/>
        <c:axId val="178050560"/>
      </c:scatterChart>
      <c:valAx>
        <c:axId val="178040192"/>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050560"/>
        <c:crosses val="autoZero"/>
        <c:crossBetween val="midCat"/>
      </c:valAx>
      <c:valAx>
        <c:axId val="178050560"/>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040192"/>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14.xml><?xml version="1.0" encoding="utf-8"?>
<c:chartSpace xmlns:c="http://schemas.openxmlformats.org/drawingml/2006/chart" xmlns:a="http://schemas.openxmlformats.org/drawingml/2006/main" xmlns:r="http://schemas.openxmlformats.org/officeDocument/2006/relationships">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Richardson number vs average heat transfer coefficient</a:t>
            </a:r>
            <a:endParaRPr lang="en-IN" sz="1400" dirty="0">
              <a:effectLst/>
            </a:endParaRPr>
          </a:p>
        </c:rich>
      </c:tx>
      <c:layout/>
      <c:spPr>
        <a:noFill/>
        <a:ln>
          <a:noFill/>
        </a:ln>
        <a:effectLst/>
      </c:spPr>
    </c:title>
    <c:plotArea>
      <c:layout/>
      <c:scatterChart>
        <c:scatterStyle val="smoothMarker"/>
        <c:ser>
          <c:idx val="0"/>
          <c:order val="0"/>
          <c:tx>
            <c:strRef>
              <c:f>'SIO2'!$C$5</c:f>
              <c:strCache>
                <c:ptCount val="1"/>
                <c:pt idx="0">
                  <c:v>heat transfer coefficient for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'SIO2'!$B$6:$B$11</c:f>
              <c:numCache>
                <c:formatCode>General</c:formatCode>
                <c:ptCount val="6"/>
                <c:pt idx="0">
                  <c:v>0.1</c:v>
                </c:pt>
                <c:pt idx="1">
                  <c:v>0.5</c:v>
                </c:pt>
                <c:pt idx="2">
                  <c:v>1</c:v>
                </c:pt>
                <c:pt idx="3">
                  <c:v>2</c:v>
                </c:pt>
                <c:pt idx="4">
                  <c:v>3</c:v>
                </c:pt>
                <c:pt idx="5">
                  <c:v>5</c:v>
                </c:pt>
              </c:numCache>
            </c:numRef>
          </c:xVal>
          <c:yVal>
            <c:numRef>
              <c:f>'SIO2'!$C$6:$C$11</c:f>
              <c:numCache>
                <c:formatCode>General</c:formatCode>
                <c:ptCount val="6"/>
                <c:pt idx="0">
                  <c:v>5.4481330000000003</c:v>
                </c:pt>
                <c:pt idx="1">
                  <c:v>21.254010000000001</c:v>
                </c:pt>
                <c:pt idx="2">
                  <c:v>34.202159999999999</c:v>
                </c:pt>
                <c:pt idx="3">
                  <c:v>50.52384</c:v>
                </c:pt>
                <c:pt idx="4">
                  <c:v>60.978990000000003</c:v>
                </c:pt>
                <c:pt idx="5">
                  <c:v>74.308260000000004</c:v>
                </c:pt>
              </c:numCache>
            </c:numRef>
          </c:yVal>
          <c:smooth val="1"/>
          <c:extLst xmlns:c16r2="http://schemas.microsoft.com/office/drawing/2015/06/chart">
            <c:ext xmlns:c16="http://schemas.microsoft.com/office/drawing/2014/chart" uri="{C3380CC4-5D6E-409C-BE32-E72D297353CC}">
              <c16:uniqueId val="{00000000-75C1-4B4A-987C-283B009477F5}"/>
            </c:ext>
          </c:extLst>
        </c:ser>
        <c:ser>
          <c:idx val="1"/>
          <c:order val="1"/>
          <c:tx>
            <c:strRef>
              <c:f>'SIO2'!$D$5</c:f>
              <c:strCache>
                <c:ptCount val="1"/>
                <c:pt idx="0">
                  <c:v>heat transfer coefficient for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'SIO2'!$B$6:$B$11</c:f>
              <c:numCache>
                <c:formatCode>General</c:formatCode>
                <c:ptCount val="6"/>
                <c:pt idx="0">
                  <c:v>0.1</c:v>
                </c:pt>
                <c:pt idx="1">
                  <c:v>0.5</c:v>
                </c:pt>
                <c:pt idx="2">
                  <c:v>1</c:v>
                </c:pt>
                <c:pt idx="3">
                  <c:v>2</c:v>
                </c:pt>
                <c:pt idx="4">
                  <c:v>3</c:v>
                </c:pt>
                <c:pt idx="5">
                  <c:v>5</c:v>
                </c:pt>
              </c:numCache>
            </c:numRef>
          </c:xVal>
          <c:yVal>
            <c:numRef>
              <c:f>'SIO2'!$D$6:$D$11</c:f>
              <c:numCache>
                <c:formatCode>General</c:formatCode>
                <c:ptCount val="6"/>
                <c:pt idx="0">
                  <c:v>5.6379460000000003</c:v>
                </c:pt>
                <c:pt idx="1">
                  <c:v>21.870049999999999</c:v>
                </c:pt>
                <c:pt idx="2">
                  <c:v>35.064770000000003</c:v>
                </c:pt>
                <c:pt idx="3">
                  <c:v>51.59975</c:v>
                </c:pt>
                <c:pt idx="4">
                  <c:v>62.14434</c:v>
                </c:pt>
                <c:pt idx="5">
                  <c:v>75.536619999999999</c:v>
                </c:pt>
              </c:numCache>
            </c:numRef>
          </c:yVal>
          <c:smooth val="1"/>
          <c:extLst xmlns:c16r2="http://schemas.microsoft.com/office/drawing/2015/06/chart">
            <c:ext xmlns:c16="http://schemas.microsoft.com/office/drawing/2014/chart" uri="{C3380CC4-5D6E-409C-BE32-E72D297353CC}">
              <c16:uniqueId val="{00000001-75C1-4B4A-987C-283B009477F5}"/>
            </c:ext>
          </c:extLst>
        </c:ser>
        <c:ser>
          <c:idx val="2"/>
          <c:order val="2"/>
          <c:tx>
            <c:strRef>
              <c:f>'SIO2'!$E$5</c:f>
              <c:strCache>
                <c:ptCount val="1"/>
                <c:pt idx="0">
                  <c:v>heat transfer coefficient for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'SIO2'!$B$6:$B$11</c:f>
              <c:numCache>
                <c:formatCode>General</c:formatCode>
                <c:ptCount val="6"/>
                <c:pt idx="0">
                  <c:v>0.1</c:v>
                </c:pt>
                <c:pt idx="1">
                  <c:v>0.5</c:v>
                </c:pt>
                <c:pt idx="2">
                  <c:v>1</c:v>
                </c:pt>
                <c:pt idx="3">
                  <c:v>2</c:v>
                </c:pt>
                <c:pt idx="4">
                  <c:v>3</c:v>
                </c:pt>
                <c:pt idx="5">
                  <c:v>5</c:v>
                </c:pt>
              </c:numCache>
            </c:numRef>
          </c:xVal>
          <c:yVal>
            <c:numRef>
              <c:f>'SIO2'!$E$6:$E$11</c:f>
              <c:numCache>
                <c:formatCode>General</c:formatCode>
                <c:ptCount val="6"/>
                <c:pt idx="0">
                  <c:v>5.8273299999999999</c:v>
                </c:pt>
                <c:pt idx="1">
                  <c:v>22.479109999999999</c:v>
                </c:pt>
                <c:pt idx="2">
                  <c:v>35.913910000000001</c:v>
                </c:pt>
                <c:pt idx="3">
                  <c:v>52.654249999999998</c:v>
                </c:pt>
                <c:pt idx="4">
                  <c:v>63.282940000000004</c:v>
                </c:pt>
                <c:pt idx="5">
                  <c:v>76.738159999999993</c:v>
                </c:pt>
              </c:numCache>
            </c:numRef>
          </c:yVal>
          <c:smooth val="1"/>
          <c:extLst xmlns:c16r2="http://schemas.microsoft.com/office/drawing/2015/06/chart">
            <c:ext xmlns:c16="http://schemas.microsoft.com/office/drawing/2014/chart" uri="{C3380CC4-5D6E-409C-BE32-E72D297353CC}">
              <c16:uniqueId val="{00000002-75C1-4B4A-987C-283B009477F5}"/>
            </c:ext>
          </c:extLst>
        </c:ser>
        <c:ser>
          <c:idx val="3"/>
          <c:order val="3"/>
          <c:tx>
            <c:strRef>
              <c:f>'SIO2'!$F$5</c:f>
              <c:strCache>
                <c:ptCount val="1"/>
                <c:pt idx="0">
                  <c:v>heat transfer coefficient for 4%</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dLbls>
            <c:dLbl>
              <c:idx val="0"/>
              <c:layout/>
              <c:showVal val="1"/>
            </c:dLbl>
            <c:dLbl>
              <c:idx val="5"/>
              <c:layout/>
              <c:showVal val="1"/>
            </c:dLbl>
            <c:delete val="1"/>
          </c:dLbls>
          <c:xVal>
            <c:numRef>
              <c:f>'SIO2'!$B$6:$B$11</c:f>
              <c:numCache>
                <c:formatCode>General</c:formatCode>
                <c:ptCount val="6"/>
                <c:pt idx="0">
                  <c:v>0.1</c:v>
                </c:pt>
                <c:pt idx="1">
                  <c:v>0.5</c:v>
                </c:pt>
                <c:pt idx="2">
                  <c:v>1</c:v>
                </c:pt>
                <c:pt idx="3">
                  <c:v>2</c:v>
                </c:pt>
                <c:pt idx="4">
                  <c:v>3</c:v>
                </c:pt>
                <c:pt idx="5">
                  <c:v>5</c:v>
                </c:pt>
              </c:numCache>
            </c:numRef>
          </c:xVal>
          <c:yVal>
            <c:numRef>
              <c:f>'SIO2'!$F$6:$F$11</c:f>
              <c:numCache>
                <c:formatCode>General</c:formatCode>
                <c:ptCount val="6"/>
                <c:pt idx="0">
                  <c:v>6.2397229999999997</c:v>
                </c:pt>
                <c:pt idx="1">
                  <c:v>23.789370000000002</c:v>
                </c:pt>
                <c:pt idx="2">
                  <c:v>37.729880000000001</c:v>
                </c:pt>
                <c:pt idx="3">
                  <c:v>54.898870000000002</c:v>
                </c:pt>
                <c:pt idx="4">
                  <c:v>65.700339999999997</c:v>
                </c:pt>
                <c:pt idx="5">
                  <c:v>79.270759999999996</c:v>
                </c:pt>
              </c:numCache>
            </c:numRef>
          </c:yVal>
          <c:smooth val="1"/>
          <c:extLst xmlns:c16r2="http://schemas.microsoft.com/office/drawing/2015/06/chart">
            <c:ext xmlns:c16="http://schemas.microsoft.com/office/drawing/2014/chart" uri="{C3380CC4-5D6E-409C-BE32-E72D297353CC}">
              <c16:uniqueId val="{00000003-75C1-4B4A-987C-283B009477F5}"/>
            </c:ext>
          </c:extLst>
        </c:ser>
        <c:axId val="177720704"/>
        <c:axId val="177726976"/>
      </c:scatterChart>
      <c:valAx>
        <c:axId val="177720704"/>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726976"/>
        <c:crosses val="autoZero"/>
        <c:crossBetween val="midCat"/>
      </c:valAx>
      <c:valAx>
        <c:axId val="177726976"/>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720704"/>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15.xml><?xml version="1.0" encoding="utf-8"?>
<c:chartSpace xmlns:c="http://schemas.openxmlformats.org/drawingml/2006/chart" xmlns:a="http://schemas.openxmlformats.org/drawingml/2006/main" xmlns:r="http://schemas.openxmlformats.org/officeDocument/2006/relationships">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Richardson Number vs Nusselt Number </a:t>
            </a:r>
            <a:endParaRPr lang="en-IN" dirty="0"/>
          </a:p>
        </c:rich>
      </c:tx>
      <c:layout/>
      <c:spPr>
        <a:noFill/>
        <a:ln>
          <a:noFill/>
        </a:ln>
        <a:effectLst/>
      </c:spPr>
    </c:title>
    <c:plotArea>
      <c:layout/>
      <c:scatterChart>
        <c:scatterStyle val="smoothMarker"/>
        <c:ser>
          <c:idx val="0"/>
          <c:order val="0"/>
          <c:tx>
            <c:strRef>
              <c:f>Sheet1!$B$34</c:f>
              <c:strCache>
                <c:ptCount val="1"/>
                <c:pt idx="0">
                  <c:v>Nusselt numbers for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Sheet1!$A$35:$A$40</c:f>
              <c:numCache>
                <c:formatCode>General</c:formatCode>
                <c:ptCount val="6"/>
                <c:pt idx="0">
                  <c:v>0.1</c:v>
                </c:pt>
                <c:pt idx="1">
                  <c:v>0.5</c:v>
                </c:pt>
                <c:pt idx="2">
                  <c:v>1</c:v>
                </c:pt>
                <c:pt idx="3">
                  <c:v>2</c:v>
                </c:pt>
                <c:pt idx="4">
                  <c:v>3</c:v>
                </c:pt>
                <c:pt idx="5">
                  <c:v>5</c:v>
                </c:pt>
              </c:numCache>
            </c:numRef>
          </c:xVal>
          <c:yVal>
            <c:numRef>
              <c:f>Sheet1!$B$35:$B$40</c:f>
              <c:numCache>
                <c:formatCode>General</c:formatCode>
                <c:ptCount val="6"/>
                <c:pt idx="0">
                  <c:v>9.1258509212730335E-2</c:v>
                </c:pt>
                <c:pt idx="1">
                  <c:v>0.35601356783919597</c:v>
                </c:pt>
                <c:pt idx="2">
                  <c:v>0.57290050251256286</c:v>
                </c:pt>
                <c:pt idx="3">
                  <c:v>0.84629547738693478</c:v>
                </c:pt>
                <c:pt idx="4">
                  <c:v>1.0214236180904523</c:v>
                </c:pt>
                <c:pt idx="5">
                  <c:v>1.2446944723618092</c:v>
                </c:pt>
              </c:numCache>
            </c:numRef>
          </c:yVal>
          <c:smooth val="1"/>
          <c:extLst xmlns:c16r2="http://schemas.microsoft.com/office/drawing/2015/06/chart">
            <c:ext xmlns:c16="http://schemas.microsoft.com/office/drawing/2014/chart" uri="{C3380CC4-5D6E-409C-BE32-E72D297353CC}">
              <c16:uniqueId val="{00000000-7A60-4604-B191-DAD1379DB883}"/>
            </c:ext>
          </c:extLst>
        </c:ser>
        <c:ser>
          <c:idx val="1"/>
          <c:order val="1"/>
          <c:tx>
            <c:strRef>
              <c:f>Sheet1!$C$34</c:f>
              <c:strCache>
                <c:ptCount val="1"/>
                <c:pt idx="0">
                  <c:v>Nusselt numbers for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Sheet1!$A$35:$A$40</c:f>
              <c:numCache>
                <c:formatCode>General</c:formatCode>
                <c:ptCount val="6"/>
                <c:pt idx="0">
                  <c:v>0.1</c:v>
                </c:pt>
                <c:pt idx="1">
                  <c:v>0.5</c:v>
                </c:pt>
                <c:pt idx="2">
                  <c:v>1</c:v>
                </c:pt>
                <c:pt idx="3">
                  <c:v>2</c:v>
                </c:pt>
                <c:pt idx="4">
                  <c:v>3</c:v>
                </c:pt>
                <c:pt idx="5">
                  <c:v>5</c:v>
                </c:pt>
              </c:numCache>
            </c:numRef>
          </c:xVal>
          <c:yVal>
            <c:numRef>
              <c:f>Sheet1!$C$35:$C$40</c:f>
              <c:numCache>
                <c:formatCode>General</c:formatCode>
                <c:ptCount val="6"/>
                <c:pt idx="0">
                  <c:v>9.3853611600803716E-2</c:v>
                </c:pt>
                <c:pt idx="1">
                  <c:v>0.36406577473252794</c:v>
                </c:pt>
                <c:pt idx="2">
                  <c:v>0.58371529355753216</c:v>
                </c:pt>
                <c:pt idx="3">
                  <c:v>0.85896936494222742</c:v>
                </c:pt>
                <c:pt idx="4">
                  <c:v>1.0345027691908171</c:v>
                </c:pt>
                <c:pt idx="5">
                  <c:v>1.2574410246422192</c:v>
                </c:pt>
              </c:numCache>
            </c:numRef>
          </c:yVal>
          <c:smooth val="1"/>
          <c:extLst xmlns:c16r2="http://schemas.microsoft.com/office/drawing/2015/06/chart">
            <c:ext xmlns:c16="http://schemas.microsoft.com/office/drawing/2014/chart" uri="{C3380CC4-5D6E-409C-BE32-E72D297353CC}">
              <c16:uniqueId val="{00000001-7A60-4604-B191-DAD1379DB883}"/>
            </c:ext>
          </c:extLst>
        </c:ser>
        <c:ser>
          <c:idx val="2"/>
          <c:order val="2"/>
          <c:tx>
            <c:strRef>
              <c:f>Sheet1!$D$34</c:f>
              <c:strCache>
                <c:ptCount val="1"/>
                <c:pt idx="0">
                  <c:v>Nusselt numbers for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Sheet1!$A$35:$A$40</c:f>
              <c:numCache>
                <c:formatCode>General</c:formatCode>
                <c:ptCount val="6"/>
                <c:pt idx="0">
                  <c:v>0.1</c:v>
                </c:pt>
                <c:pt idx="1">
                  <c:v>0.5</c:v>
                </c:pt>
                <c:pt idx="2">
                  <c:v>1</c:v>
                </c:pt>
                <c:pt idx="3">
                  <c:v>2</c:v>
                </c:pt>
                <c:pt idx="4">
                  <c:v>3</c:v>
                </c:pt>
                <c:pt idx="5">
                  <c:v>5</c:v>
                </c:pt>
              </c:numCache>
            </c:numRef>
          </c:xVal>
          <c:yVal>
            <c:numRef>
              <c:f>Sheet1!$D$35:$D$40</c:f>
              <c:numCache>
                <c:formatCode>General</c:formatCode>
                <c:ptCount val="6"/>
                <c:pt idx="0">
                  <c:v>9.6659810572760296E-2</c:v>
                </c:pt>
                <c:pt idx="1">
                  <c:v>0.37286828006037781</c:v>
                </c:pt>
                <c:pt idx="2">
                  <c:v>0.59571566009255728</c:v>
                </c:pt>
                <c:pt idx="3">
                  <c:v>0.87339310299069439</c:v>
                </c:pt>
                <c:pt idx="4">
                  <c:v>1.0496946273657672</c:v>
                </c:pt>
                <c:pt idx="5">
                  <c:v>1.272880720553353</c:v>
                </c:pt>
              </c:numCache>
            </c:numRef>
          </c:yVal>
          <c:smooth val="1"/>
          <c:extLst xmlns:c16r2="http://schemas.microsoft.com/office/drawing/2015/06/chart">
            <c:ext xmlns:c16="http://schemas.microsoft.com/office/drawing/2014/chart" uri="{C3380CC4-5D6E-409C-BE32-E72D297353CC}">
              <c16:uniqueId val="{00000002-7A60-4604-B191-DAD1379DB883}"/>
            </c:ext>
          </c:extLst>
        </c:ser>
        <c:ser>
          <c:idx val="3"/>
          <c:order val="3"/>
          <c:tx>
            <c:strRef>
              <c:f>Sheet1!$E$34</c:f>
              <c:strCache>
                <c:ptCount val="1"/>
                <c:pt idx="0">
                  <c:v>Nusselt numbers for 4%</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dLbls>
            <c:dLbl>
              <c:idx val="0"/>
              <c:layout/>
              <c:showVal val="1"/>
            </c:dLbl>
            <c:dLbl>
              <c:idx val="5"/>
              <c:layout/>
              <c:showVal val="1"/>
            </c:dLbl>
            <c:delete val="1"/>
          </c:dLbls>
          <c:xVal>
            <c:numRef>
              <c:f>Sheet1!$A$35:$A$40</c:f>
              <c:numCache>
                <c:formatCode>General</c:formatCode>
                <c:ptCount val="6"/>
                <c:pt idx="0">
                  <c:v>0.1</c:v>
                </c:pt>
                <c:pt idx="1">
                  <c:v>0.5</c:v>
                </c:pt>
                <c:pt idx="2">
                  <c:v>1</c:v>
                </c:pt>
                <c:pt idx="3">
                  <c:v>2</c:v>
                </c:pt>
                <c:pt idx="4">
                  <c:v>3</c:v>
                </c:pt>
                <c:pt idx="5">
                  <c:v>5</c:v>
                </c:pt>
              </c:numCache>
            </c:numRef>
          </c:xVal>
          <c:yVal>
            <c:numRef>
              <c:f>Sheet1!$E$35:$E$40</c:f>
              <c:numCache>
                <c:formatCode>General</c:formatCode>
                <c:ptCount val="6"/>
                <c:pt idx="0">
                  <c:v>0.10291817312133007</c:v>
                </c:pt>
                <c:pt idx="1">
                  <c:v>0.39238256251237053</c:v>
                </c:pt>
                <c:pt idx="2">
                  <c:v>0.62231774097776604</c:v>
                </c:pt>
                <c:pt idx="3">
                  <c:v>0.90550356271029886</c:v>
                </c:pt>
                <c:pt idx="4">
                  <c:v>1.0836633238767566</c:v>
                </c:pt>
                <c:pt idx="5">
                  <c:v>1.3074942270897933</c:v>
                </c:pt>
              </c:numCache>
            </c:numRef>
          </c:yVal>
          <c:smooth val="1"/>
          <c:extLst xmlns:c16r2="http://schemas.microsoft.com/office/drawing/2015/06/chart">
            <c:ext xmlns:c16="http://schemas.microsoft.com/office/drawing/2014/chart" uri="{C3380CC4-5D6E-409C-BE32-E72D297353CC}">
              <c16:uniqueId val="{00000003-7A60-4604-B191-DAD1379DB883}"/>
            </c:ext>
          </c:extLst>
        </c:ser>
        <c:axId val="178294784"/>
        <c:axId val="178296704"/>
      </c:scatterChart>
      <c:valAx>
        <c:axId val="178294784"/>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296704"/>
        <c:crosses val="autoZero"/>
        <c:crossBetween val="midCat"/>
      </c:valAx>
      <c:valAx>
        <c:axId val="178296704"/>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294784"/>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16.xml><?xml version="1.0" encoding="utf-8"?>
<c:chartSpace xmlns:c="http://schemas.openxmlformats.org/drawingml/2006/chart" xmlns:a="http://schemas.openxmlformats.org/drawingml/2006/main" xmlns:r="http://schemas.openxmlformats.org/officeDocument/2006/relationships">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Richardson number vs average wall shear stress</a:t>
            </a:r>
            <a:endParaRPr lang="en-IN" sz="1400" dirty="0">
              <a:effectLst/>
            </a:endParaRPr>
          </a:p>
        </c:rich>
      </c:tx>
      <c:layout/>
      <c:spPr>
        <a:noFill/>
        <a:ln>
          <a:noFill/>
        </a:ln>
        <a:effectLst/>
      </c:spPr>
    </c:title>
    <c:plotArea>
      <c:layout/>
      <c:scatterChart>
        <c:scatterStyle val="smoothMarker"/>
        <c:ser>
          <c:idx val="0"/>
          <c:order val="0"/>
          <c:tx>
            <c:strRef>
              <c:f>'SIO2'!$C$43</c:f>
              <c:strCache>
                <c:ptCount val="1"/>
                <c:pt idx="0">
                  <c:v>avg shear stress for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showVal val="1"/>
            </c:dLbl>
            <c:delete val="1"/>
          </c:dLbls>
          <c:xVal>
            <c:numRef>
              <c:f>'SIO2'!$B$44:$B$49</c:f>
              <c:numCache>
                <c:formatCode>General</c:formatCode>
                <c:ptCount val="6"/>
                <c:pt idx="0">
                  <c:v>0.1</c:v>
                </c:pt>
                <c:pt idx="1">
                  <c:v>0.5</c:v>
                </c:pt>
                <c:pt idx="2">
                  <c:v>1</c:v>
                </c:pt>
                <c:pt idx="3">
                  <c:v>2</c:v>
                </c:pt>
                <c:pt idx="4">
                  <c:v>3</c:v>
                </c:pt>
                <c:pt idx="5">
                  <c:v>5</c:v>
                </c:pt>
              </c:numCache>
            </c:numRef>
          </c:xVal>
          <c:yVal>
            <c:numRef>
              <c:f>'SIO2'!$C$44:$C$49</c:f>
              <c:numCache>
                <c:formatCode>General</c:formatCode>
                <c:ptCount val="6"/>
                <c:pt idx="0">
                  <c:v>6.6354363000000003E-3</c:v>
                </c:pt>
                <c:pt idx="1">
                  <c:v>6.8066487999999996E-3</c:v>
                </c:pt>
                <c:pt idx="2">
                  <c:v>7.0221635000000003E-3</c:v>
                </c:pt>
                <c:pt idx="3">
                  <c:v>7.4625406000000004E-3</c:v>
                </c:pt>
                <c:pt idx="4">
                  <c:v>7.9100397999999992E-3</c:v>
                </c:pt>
                <c:pt idx="5">
                  <c:v>8.8015869999999996E-3</c:v>
                </c:pt>
              </c:numCache>
            </c:numRef>
          </c:yVal>
          <c:smooth val="1"/>
          <c:extLst xmlns:c16r2="http://schemas.microsoft.com/office/drawing/2015/06/chart">
            <c:ext xmlns:c16="http://schemas.microsoft.com/office/drawing/2014/chart" uri="{C3380CC4-5D6E-409C-BE32-E72D297353CC}">
              <c16:uniqueId val="{00000000-16C6-4CE6-B7F6-C09E9838C75A}"/>
            </c:ext>
          </c:extLst>
        </c:ser>
        <c:ser>
          <c:idx val="1"/>
          <c:order val="1"/>
          <c:tx>
            <c:strRef>
              <c:f>'SIO2'!$D$43</c:f>
              <c:strCache>
                <c:ptCount val="1"/>
                <c:pt idx="0">
                  <c:v>avg shear stress for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'SIO2'!$B$44:$B$49</c:f>
              <c:numCache>
                <c:formatCode>General</c:formatCode>
                <c:ptCount val="6"/>
                <c:pt idx="0">
                  <c:v>0.1</c:v>
                </c:pt>
                <c:pt idx="1">
                  <c:v>0.5</c:v>
                </c:pt>
                <c:pt idx="2">
                  <c:v>1</c:v>
                </c:pt>
                <c:pt idx="3">
                  <c:v>2</c:v>
                </c:pt>
                <c:pt idx="4">
                  <c:v>3</c:v>
                </c:pt>
                <c:pt idx="5">
                  <c:v>5</c:v>
                </c:pt>
              </c:numCache>
            </c:numRef>
          </c:xVal>
          <c:yVal>
            <c:numRef>
              <c:f>'SIO2'!$D$44:$D$49</c:f>
              <c:numCache>
                <c:formatCode>General</c:formatCode>
                <c:ptCount val="6"/>
                <c:pt idx="0">
                  <c:v>6.8848929999999996E-3</c:v>
                </c:pt>
                <c:pt idx="1">
                  <c:v>7.0613129999999996E-3</c:v>
                </c:pt>
                <c:pt idx="2">
                  <c:v>7.2832579999999999E-3</c:v>
                </c:pt>
                <c:pt idx="3">
                  <c:v>7.7385199999999996E-3</c:v>
                </c:pt>
                <c:pt idx="4">
                  <c:v>8.2020779999999998E-3</c:v>
                </c:pt>
                <c:pt idx="5">
                  <c:v>9.1270569999999992E-3</c:v>
                </c:pt>
              </c:numCache>
            </c:numRef>
          </c:yVal>
          <c:smooth val="1"/>
          <c:extLst xmlns:c16r2="http://schemas.microsoft.com/office/drawing/2015/06/chart">
            <c:ext xmlns:c16="http://schemas.microsoft.com/office/drawing/2014/chart" uri="{C3380CC4-5D6E-409C-BE32-E72D297353CC}">
              <c16:uniqueId val="{00000001-16C6-4CE6-B7F6-C09E9838C75A}"/>
            </c:ext>
          </c:extLst>
        </c:ser>
        <c:ser>
          <c:idx val="2"/>
          <c:order val="2"/>
          <c:tx>
            <c:strRef>
              <c:f>'SIO2'!$E$43</c:f>
              <c:strCache>
                <c:ptCount val="1"/>
                <c:pt idx="0">
                  <c:v>avg shear stress for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'SIO2'!$B$44:$B$49</c:f>
              <c:numCache>
                <c:formatCode>General</c:formatCode>
                <c:ptCount val="6"/>
                <c:pt idx="0">
                  <c:v>0.1</c:v>
                </c:pt>
                <c:pt idx="1">
                  <c:v>0.5</c:v>
                </c:pt>
                <c:pt idx="2">
                  <c:v>1</c:v>
                </c:pt>
                <c:pt idx="3">
                  <c:v>2</c:v>
                </c:pt>
                <c:pt idx="4">
                  <c:v>3</c:v>
                </c:pt>
                <c:pt idx="5">
                  <c:v>5</c:v>
                </c:pt>
              </c:numCache>
            </c:numRef>
          </c:xVal>
          <c:yVal>
            <c:numRef>
              <c:f>'SIO2'!$E$44:$E$49</c:f>
              <c:numCache>
                <c:formatCode>General</c:formatCode>
                <c:ptCount val="6"/>
                <c:pt idx="0">
                  <c:v>7.1525989999999999E-3</c:v>
                </c:pt>
                <c:pt idx="1">
                  <c:v>7.3340410000000003E-3</c:v>
                </c:pt>
                <c:pt idx="2">
                  <c:v>7.5622220000000004E-3</c:v>
                </c:pt>
                <c:pt idx="3">
                  <c:v>8.0317909999999999E-3</c:v>
                </c:pt>
                <c:pt idx="4">
                  <c:v>8.511121E-3</c:v>
                </c:pt>
                <c:pt idx="5">
                  <c:v>9.4692519999999992E-3</c:v>
                </c:pt>
              </c:numCache>
            </c:numRef>
          </c:yVal>
          <c:smooth val="1"/>
          <c:extLst xmlns:c16r2="http://schemas.microsoft.com/office/drawing/2015/06/chart">
            <c:ext xmlns:c16="http://schemas.microsoft.com/office/drawing/2014/chart" uri="{C3380CC4-5D6E-409C-BE32-E72D297353CC}">
              <c16:uniqueId val="{00000002-16C6-4CE6-B7F6-C09E9838C75A}"/>
            </c:ext>
          </c:extLst>
        </c:ser>
        <c:ser>
          <c:idx val="3"/>
          <c:order val="3"/>
          <c:tx>
            <c:strRef>
              <c:f>'SIO2'!$F$43</c:f>
              <c:strCache>
                <c:ptCount val="1"/>
                <c:pt idx="0">
                  <c:v>avg shear stress for 4%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dLbls>
            <c:dLbl>
              <c:idx val="5"/>
              <c:layout/>
              <c:dLblPos val="t"/>
              <c:showVal val="1"/>
            </c:dLbl>
            <c:delete val="1"/>
          </c:dLbls>
          <c:xVal>
            <c:numRef>
              <c:f>'SIO2'!$B$44:$B$49</c:f>
              <c:numCache>
                <c:formatCode>General</c:formatCode>
                <c:ptCount val="6"/>
                <c:pt idx="0">
                  <c:v>0.1</c:v>
                </c:pt>
                <c:pt idx="1">
                  <c:v>0.5</c:v>
                </c:pt>
                <c:pt idx="2">
                  <c:v>1</c:v>
                </c:pt>
                <c:pt idx="3">
                  <c:v>2</c:v>
                </c:pt>
                <c:pt idx="4">
                  <c:v>3</c:v>
                </c:pt>
                <c:pt idx="5">
                  <c:v>5</c:v>
                </c:pt>
              </c:numCache>
            </c:numRef>
          </c:xVal>
          <c:yVal>
            <c:numRef>
              <c:f>'SIO2'!$F$44:$F$49</c:f>
              <c:numCache>
                <c:formatCode>General</c:formatCode>
                <c:ptCount val="6"/>
                <c:pt idx="0">
                  <c:v>7.7476610000000003E-3</c:v>
                </c:pt>
                <c:pt idx="1">
                  <c:v>7.9391740000000002E-3</c:v>
                </c:pt>
                <c:pt idx="2">
                  <c:v>8.1803850000000001E-3</c:v>
                </c:pt>
                <c:pt idx="3">
                  <c:v>8.6797929999999999E-3</c:v>
                </c:pt>
                <c:pt idx="4">
                  <c:v>9.1922500000000008E-3</c:v>
                </c:pt>
                <c:pt idx="5">
                  <c:v>1.0221070000000001E-2</c:v>
                </c:pt>
              </c:numCache>
            </c:numRef>
          </c:yVal>
          <c:smooth val="1"/>
          <c:extLst xmlns:c16r2="http://schemas.microsoft.com/office/drawing/2015/06/chart">
            <c:ext xmlns:c16="http://schemas.microsoft.com/office/drawing/2014/chart" uri="{C3380CC4-5D6E-409C-BE32-E72D297353CC}">
              <c16:uniqueId val="{00000003-16C6-4CE6-B7F6-C09E9838C75A}"/>
            </c:ext>
          </c:extLst>
        </c:ser>
        <c:axId val="178326912"/>
        <c:axId val="178333184"/>
      </c:scatterChart>
      <c:valAx>
        <c:axId val="178326912"/>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333184"/>
        <c:crosses val="autoZero"/>
        <c:crossBetween val="midCat"/>
      </c:valAx>
      <c:valAx>
        <c:axId val="178333184"/>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326912"/>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17.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Richardson Number vs Hear transfer coefficient values in wall-1</a:t>
            </a:r>
            <a:endParaRPr lang="en-IN" sz="1400" dirty="0">
              <a:effectLst/>
            </a:endParaRPr>
          </a:p>
        </c:rich>
      </c:tx>
      <c:layout/>
      <c:spPr>
        <a:noFill/>
        <a:ln>
          <a:noFill/>
        </a:ln>
        <a:effectLst/>
      </c:spPr>
    </c:title>
    <c:plotArea>
      <c:layout/>
      <c:scatterChart>
        <c:scatterStyle val="smoothMarker"/>
        <c:ser>
          <c:idx val="0"/>
          <c:order val="0"/>
          <c:tx>
            <c:strRef>
              <c:f>'SIO2'!$C$61</c:f>
              <c:strCache>
                <c:ptCount val="1"/>
                <c:pt idx="0">
                  <c:v>heat transfer coeffient in wall1 for 0% </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'SIO2'!$B$62:$B$67</c:f>
              <c:numCache>
                <c:formatCode>General</c:formatCode>
                <c:ptCount val="6"/>
                <c:pt idx="0">
                  <c:v>0.1</c:v>
                </c:pt>
                <c:pt idx="1">
                  <c:v>0.5</c:v>
                </c:pt>
                <c:pt idx="2">
                  <c:v>1</c:v>
                </c:pt>
                <c:pt idx="3">
                  <c:v>2</c:v>
                </c:pt>
                <c:pt idx="4">
                  <c:v>3</c:v>
                </c:pt>
                <c:pt idx="5">
                  <c:v>5</c:v>
                </c:pt>
              </c:numCache>
            </c:numRef>
          </c:xVal>
          <c:yVal>
            <c:numRef>
              <c:f>'SIO2'!$C$62:$C$67</c:f>
              <c:numCache>
                <c:formatCode>General</c:formatCode>
                <c:ptCount val="6"/>
                <c:pt idx="0">
                  <c:v>5.5320112999999962</c:v>
                </c:pt>
                <c:pt idx="1">
                  <c:v>22.653324000000001</c:v>
                </c:pt>
                <c:pt idx="2">
                  <c:v>37.677835000000002</c:v>
                </c:pt>
                <c:pt idx="3">
                  <c:v>57.567447000000001</c:v>
                </c:pt>
                <c:pt idx="4">
                  <c:v>70.733860000000007</c:v>
                </c:pt>
                <c:pt idx="5">
                  <c:v>87.913914000000076</c:v>
                </c:pt>
              </c:numCache>
            </c:numRef>
          </c:yVal>
          <c:smooth val="1"/>
          <c:extLst xmlns:c16r2="http://schemas.microsoft.com/office/drawing/2015/06/chart">
            <c:ext xmlns:c16="http://schemas.microsoft.com/office/drawing/2014/chart" uri="{C3380CC4-5D6E-409C-BE32-E72D297353CC}">
              <c16:uniqueId val="{00000000-E9E7-4017-BE4C-2B77B9A25EFF}"/>
            </c:ext>
          </c:extLst>
        </c:ser>
        <c:ser>
          <c:idx val="1"/>
          <c:order val="1"/>
          <c:tx>
            <c:strRef>
              <c:f>'SIO2'!$D$61</c:f>
              <c:strCache>
                <c:ptCount val="1"/>
                <c:pt idx="0">
                  <c:v>heat transfer coeffient in wall1 for 1% </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'SIO2'!$B$62:$B$67</c:f>
              <c:numCache>
                <c:formatCode>General</c:formatCode>
                <c:ptCount val="6"/>
                <c:pt idx="0">
                  <c:v>0.1</c:v>
                </c:pt>
                <c:pt idx="1">
                  <c:v>0.5</c:v>
                </c:pt>
                <c:pt idx="2">
                  <c:v>1</c:v>
                </c:pt>
                <c:pt idx="3">
                  <c:v>2</c:v>
                </c:pt>
                <c:pt idx="4">
                  <c:v>3</c:v>
                </c:pt>
                <c:pt idx="5">
                  <c:v>5</c:v>
                </c:pt>
              </c:numCache>
            </c:numRef>
          </c:xVal>
          <c:yVal>
            <c:numRef>
              <c:f>'SIO2'!$D$62:$D$67</c:f>
              <c:numCache>
                <c:formatCode>General</c:formatCode>
                <c:ptCount val="6"/>
                <c:pt idx="0">
                  <c:v>5.7268702999999963</c:v>
                </c:pt>
                <c:pt idx="1">
                  <c:v>23.342210999999981</c:v>
                </c:pt>
                <c:pt idx="2">
                  <c:v>38.694647000000003</c:v>
                </c:pt>
                <c:pt idx="3">
                  <c:v>58.900694999999999</c:v>
                </c:pt>
                <c:pt idx="4">
                  <c:v>72.212635000000006</c:v>
                </c:pt>
                <c:pt idx="5">
                  <c:v>89.508605000000003</c:v>
                </c:pt>
              </c:numCache>
            </c:numRef>
          </c:yVal>
          <c:smooth val="1"/>
          <c:extLst xmlns:c16r2="http://schemas.microsoft.com/office/drawing/2015/06/chart">
            <c:ext xmlns:c16="http://schemas.microsoft.com/office/drawing/2014/chart" uri="{C3380CC4-5D6E-409C-BE32-E72D297353CC}">
              <c16:uniqueId val="{00000001-E9E7-4017-BE4C-2B77B9A25EFF}"/>
            </c:ext>
          </c:extLst>
        </c:ser>
        <c:ser>
          <c:idx val="2"/>
          <c:order val="2"/>
          <c:tx>
            <c:strRef>
              <c:f>'SIO2'!$E$61</c:f>
              <c:strCache>
                <c:ptCount val="1"/>
                <c:pt idx="0">
                  <c:v>heat transfer coeffient in wall1 for 2% </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'SIO2'!$B$62:$B$67</c:f>
              <c:numCache>
                <c:formatCode>General</c:formatCode>
                <c:ptCount val="6"/>
                <c:pt idx="0">
                  <c:v>0.1</c:v>
                </c:pt>
                <c:pt idx="1">
                  <c:v>0.5</c:v>
                </c:pt>
                <c:pt idx="2">
                  <c:v>1</c:v>
                </c:pt>
                <c:pt idx="3">
                  <c:v>2</c:v>
                </c:pt>
                <c:pt idx="4">
                  <c:v>3</c:v>
                </c:pt>
                <c:pt idx="5">
                  <c:v>5</c:v>
                </c:pt>
              </c:numCache>
            </c:numRef>
          </c:xVal>
          <c:yVal>
            <c:numRef>
              <c:f>'SIO2'!$E$62:$E$67</c:f>
              <c:numCache>
                <c:formatCode>General</c:formatCode>
                <c:ptCount val="6"/>
                <c:pt idx="0">
                  <c:v>5.9215480999999999</c:v>
                </c:pt>
                <c:pt idx="1">
                  <c:v>24.027426999999989</c:v>
                </c:pt>
                <c:pt idx="2">
                  <c:v>39.703906000000003</c:v>
                </c:pt>
                <c:pt idx="3">
                  <c:v>60.22095200000004</c:v>
                </c:pt>
                <c:pt idx="4">
                  <c:v>73.673734999999894</c:v>
                </c:pt>
                <c:pt idx="5">
                  <c:v>91.083081999999948</c:v>
                </c:pt>
              </c:numCache>
            </c:numRef>
          </c:yVal>
          <c:smooth val="1"/>
          <c:extLst xmlns:c16r2="http://schemas.microsoft.com/office/drawing/2015/06/chart">
            <c:ext xmlns:c16="http://schemas.microsoft.com/office/drawing/2014/chart" uri="{C3380CC4-5D6E-409C-BE32-E72D297353CC}">
              <c16:uniqueId val="{00000002-E9E7-4017-BE4C-2B77B9A25EFF}"/>
            </c:ext>
          </c:extLst>
        </c:ser>
        <c:ser>
          <c:idx val="3"/>
          <c:order val="3"/>
          <c:tx>
            <c:strRef>
              <c:f>'SIO2'!$F$61</c:f>
              <c:strCache>
                <c:ptCount val="1"/>
                <c:pt idx="0">
                  <c:v>heat transfer coeffient in wall1 for 4%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dLbls>
            <c:dLbl>
              <c:idx val="0"/>
              <c:layout/>
              <c:showVal val="1"/>
            </c:dLbl>
            <c:dLbl>
              <c:idx val="5"/>
              <c:layout/>
              <c:showVal val="1"/>
            </c:dLbl>
            <c:delete val="1"/>
          </c:dLbls>
          <c:xVal>
            <c:numRef>
              <c:f>'SIO2'!$B$62:$B$67</c:f>
              <c:numCache>
                <c:formatCode>General</c:formatCode>
                <c:ptCount val="6"/>
                <c:pt idx="0">
                  <c:v>0.1</c:v>
                </c:pt>
                <c:pt idx="1">
                  <c:v>0.5</c:v>
                </c:pt>
                <c:pt idx="2">
                  <c:v>1</c:v>
                </c:pt>
                <c:pt idx="3">
                  <c:v>2</c:v>
                </c:pt>
                <c:pt idx="4">
                  <c:v>3</c:v>
                </c:pt>
                <c:pt idx="5">
                  <c:v>5</c:v>
                </c:pt>
              </c:numCache>
            </c:numRef>
          </c:xVal>
          <c:yVal>
            <c:numRef>
              <c:f>'SIO2'!$F$62:$F$67</c:f>
              <c:numCache>
                <c:formatCode>General</c:formatCode>
                <c:ptCount val="6"/>
                <c:pt idx="0">
                  <c:v>6.3460650000000003</c:v>
                </c:pt>
                <c:pt idx="1">
                  <c:v>25.508665000000001</c:v>
                </c:pt>
                <c:pt idx="2">
                  <c:v>41.875466000000003</c:v>
                </c:pt>
                <c:pt idx="3">
                  <c:v>63.048881000000002</c:v>
                </c:pt>
                <c:pt idx="4">
                  <c:v>76.794855999999996</c:v>
                </c:pt>
                <c:pt idx="5">
                  <c:v>94.424542000000002</c:v>
                </c:pt>
              </c:numCache>
            </c:numRef>
          </c:yVal>
          <c:smooth val="1"/>
          <c:extLst xmlns:c16r2="http://schemas.microsoft.com/office/drawing/2015/06/chart">
            <c:ext xmlns:c16="http://schemas.microsoft.com/office/drawing/2014/chart" uri="{C3380CC4-5D6E-409C-BE32-E72D297353CC}">
              <c16:uniqueId val="{00000003-E9E7-4017-BE4C-2B77B9A25EFF}"/>
            </c:ext>
          </c:extLst>
        </c:ser>
        <c:axId val="178622464"/>
        <c:axId val="178624384"/>
      </c:scatterChart>
      <c:valAx>
        <c:axId val="178622464"/>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624384"/>
        <c:crosses val="autoZero"/>
        <c:crossBetween val="midCat"/>
      </c:valAx>
      <c:valAx>
        <c:axId val="178624384"/>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622464"/>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18.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Richardson Number vs Heat transfer coefficient in wall-2 &amp; wall-3</a:t>
            </a:r>
            <a:endParaRPr lang="en-IN" sz="1400" dirty="0">
              <a:effectLst/>
            </a:endParaRPr>
          </a:p>
        </c:rich>
      </c:tx>
      <c:layout/>
      <c:spPr>
        <a:noFill/>
        <a:ln>
          <a:noFill/>
        </a:ln>
        <a:effectLst/>
      </c:spPr>
    </c:title>
    <c:plotArea>
      <c:layout/>
      <c:scatterChart>
        <c:scatterStyle val="smoothMarker"/>
        <c:ser>
          <c:idx val="0"/>
          <c:order val="0"/>
          <c:tx>
            <c:strRef>
              <c:f>'SIO2'!$C$80</c:f>
              <c:strCache>
                <c:ptCount val="1"/>
                <c:pt idx="0">
                  <c:v>heat transfer coeff in wall2&amp;3 for 0% </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'SIO2'!$B$81:$B$86</c:f>
              <c:numCache>
                <c:formatCode>General</c:formatCode>
                <c:ptCount val="6"/>
                <c:pt idx="0">
                  <c:v>0.1</c:v>
                </c:pt>
                <c:pt idx="1">
                  <c:v>0.5</c:v>
                </c:pt>
                <c:pt idx="2">
                  <c:v>1</c:v>
                </c:pt>
                <c:pt idx="3">
                  <c:v>2</c:v>
                </c:pt>
                <c:pt idx="4">
                  <c:v>3</c:v>
                </c:pt>
                <c:pt idx="5">
                  <c:v>5</c:v>
                </c:pt>
              </c:numCache>
            </c:numRef>
          </c:xVal>
          <c:yVal>
            <c:numRef>
              <c:f>'SIO2'!$C$81:$C$86</c:f>
              <c:numCache>
                <c:formatCode>General</c:formatCode>
                <c:ptCount val="6"/>
                <c:pt idx="0">
                  <c:v>5.4061940999999996</c:v>
                </c:pt>
                <c:pt idx="1">
                  <c:v>20.554355000000033</c:v>
                </c:pt>
                <c:pt idx="2">
                  <c:v>32.464316000000011</c:v>
                </c:pt>
                <c:pt idx="3">
                  <c:v>47.002039000000003</c:v>
                </c:pt>
                <c:pt idx="4">
                  <c:v>56.101561000000004</c:v>
                </c:pt>
                <c:pt idx="5">
                  <c:v>67.50543399999998</c:v>
                </c:pt>
              </c:numCache>
            </c:numRef>
          </c:yVal>
          <c:smooth val="1"/>
          <c:extLst xmlns:c16r2="http://schemas.microsoft.com/office/drawing/2015/06/chart">
            <c:ext xmlns:c16="http://schemas.microsoft.com/office/drawing/2014/chart" uri="{C3380CC4-5D6E-409C-BE32-E72D297353CC}">
              <c16:uniqueId val="{00000000-B5B2-4EE7-B82D-F62C6B9D470B}"/>
            </c:ext>
          </c:extLst>
        </c:ser>
        <c:ser>
          <c:idx val="1"/>
          <c:order val="1"/>
          <c:tx>
            <c:strRef>
              <c:f>'SIO2'!$D$80</c:f>
              <c:strCache>
                <c:ptCount val="1"/>
                <c:pt idx="0">
                  <c:v>heat transfer coeff in wall2&amp;3 for 1% </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'SIO2'!$B$81:$B$86</c:f>
              <c:numCache>
                <c:formatCode>General</c:formatCode>
                <c:ptCount val="6"/>
                <c:pt idx="0">
                  <c:v>0.1</c:v>
                </c:pt>
                <c:pt idx="1">
                  <c:v>0.5</c:v>
                </c:pt>
                <c:pt idx="2">
                  <c:v>1</c:v>
                </c:pt>
                <c:pt idx="3">
                  <c:v>2</c:v>
                </c:pt>
                <c:pt idx="4">
                  <c:v>3</c:v>
                </c:pt>
                <c:pt idx="5">
                  <c:v>5</c:v>
                </c:pt>
              </c:numCache>
            </c:numRef>
          </c:xVal>
          <c:yVal>
            <c:numRef>
              <c:f>'SIO2'!$D$81:$D$86</c:f>
              <c:numCache>
                <c:formatCode>General</c:formatCode>
                <c:ptCount val="6"/>
                <c:pt idx="0">
                  <c:v>5.5934835999999946</c:v>
                </c:pt>
                <c:pt idx="1">
                  <c:v>21.133968000000035</c:v>
                </c:pt>
                <c:pt idx="2">
                  <c:v>33.249828500000007</c:v>
                </c:pt>
                <c:pt idx="3">
                  <c:v>47.949283000000001</c:v>
                </c:pt>
                <c:pt idx="4">
                  <c:v>57.1101885</c:v>
                </c:pt>
                <c:pt idx="5">
                  <c:v>68.550622500000003</c:v>
                </c:pt>
              </c:numCache>
            </c:numRef>
          </c:yVal>
          <c:smooth val="1"/>
          <c:extLst xmlns:c16r2="http://schemas.microsoft.com/office/drawing/2015/06/chart">
            <c:ext xmlns:c16="http://schemas.microsoft.com/office/drawing/2014/chart" uri="{C3380CC4-5D6E-409C-BE32-E72D297353CC}">
              <c16:uniqueId val="{00000001-B5B2-4EE7-B82D-F62C6B9D470B}"/>
            </c:ext>
          </c:extLst>
        </c:ser>
        <c:ser>
          <c:idx val="2"/>
          <c:order val="2"/>
          <c:tx>
            <c:strRef>
              <c:f>'SIO2'!$E$80</c:f>
              <c:strCache>
                <c:ptCount val="1"/>
                <c:pt idx="0">
                  <c:v>heat transfer coeff in wall2&amp;3 for 2% </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'SIO2'!$B$81:$B$86</c:f>
              <c:numCache>
                <c:formatCode>General</c:formatCode>
                <c:ptCount val="6"/>
                <c:pt idx="0">
                  <c:v>0.1</c:v>
                </c:pt>
                <c:pt idx="1">
                  <c:v>0.5</c:v>
                </c:pt>
                <c:pt idx="2">
                  <c:v>1</c:v>
                </c:pt>
                <c:pt idx="3">
                  <c:v>2</c:v>
                </c:pt>
                <c:pt idx="4">
                  <c:v>3</c:v>
                </c:pt>
                <c:pt idx="5">
                  <c:v>5</c:v>
                </c:pt>
              </c:numCache>
            </c:numRef>
          </c:xVal>
          <c:yVal>
            <c:numRef>
              <c:f>'SIO2'!$E$81:$E$86</c:f>
              <c:numCache>
                <c:formatCode>General</c:formatCode>
                <c:ptCount val="6"/>
                <c:pt idx="0">
                  <c:v>5.7802206500000004</c:v>
                </c:pt>
                <c:pt idx="1">
                  <c:v>21.704952499999997</c:v>
                </c:pt>
                <c:pt idx="2">
                  <c:v>34.0189065</c:v>
                </c:pt>
                <c:pt idx="3">
                  <c:v>48.870893499999994</c:v>
                </c:pt>
                <c:pt idx="4">
                  <c:v>58.087535500000001</c:v>
                </c:pt>
                <c:pt idx="5">
                  <c:v>69.565701499999989</c:v>
                </c:pt>
              </c:numCache>
            </c:numRef>
          </c:yVal>
          <c:smooth val="1"/>
          <c:extLst xmlns:c16r2="http://schemas.microsoft.com/office/drawing/2015/06/chart">
            <c:ext xmlns:c16="http://schemas.microsoft.com/office/drawing/2014/chart" uri="{C3380CC4-5D6E-409C-BE32-E72D297353CC}">
              <c16:uniqueId val="{00000002-B5B2-4EE7-B82D-F62C6B9D470B}"/>
            </c:ext>
          </c:extLst>
        </c:ser>
        <c:ser>
          <c:idx val="3"/>
          <c:order val="3"/>
          <c:tx>
            <c:strRef>
              <c:f>'SIO2'!$F$80</c:f>
              <c:strCache>
                <c:ptCount val="1"/>
                <c:pt idx="0">
                  <c:v>heat transfer coeff in wall2&amp;3 for 4%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dLbls>
            <c:dLbl>
              <c:idx val="0"/>
              <c:layout/>
              <c:showVal val="1"/>
            </c:dLbl>
            <c:dLbl>
              <c:idx val="5"/>
              <c:layout/>
              <c:showVal val="1"/>
            </c:dLbl>
            <c:delete val="1"/>
          </c:dLbls>
          <c:xVal>
            <c:numRef>
              <c:f>'SIO2'!$B$81:$B$86</c:f>
              <c:numCache>
                <c:formatCode>General</c:formatCode>
                <c:ptCount val="6"/>
                <c:pt idx="0">
                  <c:v>0.1</c:v>
                </c:pt>
                <c:pt idx="1">
                  <c:v>0.5</c:v>
                </c:pt>
                <c:pt idx="2">
                  <c:v>1</c:v>
                </c:pt>
                <c:pt idx="3">
                  <c:v>2</c:v>
                </c:pt>
                <c:pt idx="4">
                  <c:v>3</c:v>
                </c:pt>
                <c:pt idx="5">
                  <c:v>5</c:v>
                </c:pt>
              </c:numCache>
            </c:numRef>
          </c:xVal>
          <c:yVal>
            <c:numRef>
              <c:f>'SIO2'!$F$81:$F$86</c:f>
              <c:numCache>
                <c:formatCode>General</c:formatCode>
                <c:ptCount val="6"/>
                <c:pt idx="0">
                  <c:v>5.6868521249999997</c:v>
                </c:pt>
                <c:pt idx="1">
                  <c:v>21.41946025</c:v>
                </c:pt>
                <c:pt idx="2">
                  <c:v>33.634367499999996</c:v>
                </c:pt>
                <c:pt idx="3">
                  <c:v>48.410088250000001</c:v>
                </c:pt>
                <c:pt idx="4">
                  <c:v>57.598862000000011</c:v>
                </c:pt>
                <c:pt idx="5">
                  <c:v>69.058161999999982</c:v>
                </c:pt>
              </c:numCache>
            </c:numRef>
          </c:yVal>
          <c:smooth val="1"/>
          <c:extLst xmlns:c16r2="http://schemas.microsoft.com/office/drawing/2015/06/chart">
            <c:ext xmlns:c16="http://schemas.microsoft.com/office/drawing/2014/chart" uri="{C3380CC4-5D6E-409C-BE32-E72D297353CC}">
              <c16:uniqueId val="{00000003-B5B2-4EE7-B82D-F62C6B9D470B}"/>
            </c:ext>
          </c:extLst>
        </c:ser>
        <c:axId val="178822528"/>
        <c:axId val="178828800"/>
      </c:scatterChart>
      <c:valAx>
        <c:axId val="178822528"/>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828800"/>
        <c:crosses val="autoZero"/>
        <c:crossBetween val="midCat"/>
      </c:valAx>
      <c:valAx>
        <c:axId val="178828800"/>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822528"/>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19.xml><?xml version="1.0" encoding="utf-8"?>
<c:chartSpace xmlns:c="http://schemas.openxmlformats.org/drawingml/2006/chart" xmlns:a="http://schemas.openxmlformats.org/drawingml/2006/main" xmlns:r="http://schemas.openxmlformats.org/officeDocument/2006/relationships">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Richardson number vs Pumping power</a:t>
            </a:r>
            <a:endParaRPr lang="en-IN" sz="1400" dirty="0">
              <a:effectLst/>
            </a:endParaRPr>
          </a:p>
        </c:rich>
      </c:tx>
      <c:layout/>
      <c:spPr>
        <a:noFill/>
        <a:ln>
          <a:noFill/>
        </a:ln>
        <a:effectLst/>
      </c:spPr>
    </c:title>
    <c:plotArea>
      <c:layout/>
      <c:scatterChart>
        <c:scatterStyle val="smoothMarker"/>
        <c:ser>
          <c:idx val="0"/>
          <c:order val="0"/>
          <c:tx>
            <c:strRef>
              <c:f>'SIO2'!$C$143</c:f>
              <c:strCache>
                <c:ptCount val="1"/>
                <c:pt idx="0">
                  <c:v>pumping power at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showVal val="1"/>
            </c:dLbl>
            <c:delete val="1"/>
          </c:dLbls>
          <c:xVal>
            <c:numRef>
              <c:f>'SIO2'!$B$144:$B$149</c:f>
              <c:numCache>
                <c:formatCode>General</c:formatCode>
                <c:ptCount val="6"/>
                <c:pt idx="0">
                  <c:v>0.1</c:v>
                </c:pt>
                <c:pt idx="1">
                  <c:v>0.5</c:v>
                </c:pt>
                <c:pt idx="2">
                  <c:v>1</c:v>
                </c:pt>
                <c:pt idx="3">
                  <c:v>2</c:v>
                </c:pt>
                <c:pt idx="4">
                  <c:v>3</c:v>
                </c:pt>
                <c:pt idx="5">
                  <c:v>5</c:v>
                </c:pt>
              </c:numCache>
            </c:numRef>
          </c:xVal>
          <c:yVal>
            <c:numRef>
              <c:f>'SIO2'!$C$144:$C$149</c:f>
              <c:numCache>
                <c:formatCode>General</c:formatCode>
                <c:ptCount val="6"/>
                <c:pt idx="0">
                  <c:v>5.2920000000000002E-2</c:v>
                </c:pt>
                <c:pt idx="1">
                  <c:v>5.357E-2</c:v>
                </c:pt>
                <c:pt idx="2">
                  <c:v>5.1746E-2</c:v>
                </c:pt>
                <c:pt idx="3">
                  <c:v>5.3170000000000002E-2</c:v>
                </c:pt>
                <c:pt idx="4">
                  <c:v>5.7290000000000001E-2</c:v>
                </c:pt>
                <c:pt idx="5">
                  <c:v>6.0010000000000001E-2</c:v>
                </c:pt>
              </c:numCache>
            </c:numRef>
          </c:yVal>
          <c:smooth val="1"/>
          <c:extLst xmlns:c16r2="http://schemas.microsoft.com/office/drawing/2015/06/chart">
            <c:ext xmlns:c16="http://schemas.microsoft.com/office/drawing/2014/chart" uri="{C3380CC4-5D6E-409C-BE32-E72D297353CC}">
              <c16:uniqueId val="{00000000-E817-4819-B39D-E231DAC3F205}"/>
            </c:ext>
          </c:extLst>
        </c:ser>
        <c:ser>
          <c:idx val="1"/>
          <c:order val="1"/>
          <c:tx>
            <c:strRef>
              <c:f>'SIO2'!$D$143</c:f>
              <c:strCache>
                <c:ptCount val="1"/>
                <c:pt idx="0">
                  <c:v>pumping power at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'SIO2'!$B$144:$B$149</c:f>
              <c:numCache>
                <c:formatCode>General</c:formatCode>
                <c:ptCount val="6"/>
                <c:pt idx="0">
                  <c:v>0.1</c:v>
                </c:pt>
                <c:pt idx="1">
                  <c:v>0.5</c:v>
                </c:pt>
                <c:pt idx="2">
                  <c:v>1</c:v>
                </c:pt>
                <c:pt idx="3">
                  <c:v>2</c:v>
                </c:pt>
                <c:pt idx="4">
                  <c:v>3</c:v>
                </c:pt>
                <c:pt idx="5">
                  <c:v>5</c:v>
                </c:pt>
              </c:numCache>
            </c:numRef>
          </c:xVal>
          <c:yVal>
            <c:numRef>
              <c:f>'SIO2'!$D$144:$D$149</c:f>
              <c:numCache>
                <c:formatCode>General</c:formatCode>
                <c:ptCount val="6"/>
                <c:pt idx="0">
                  <c:v>5.4968858912314893E-2</c:v>
                </c:pt>
                <c:pt idx="1">
                  <c:v>5.5635469218536682E-2</c:v>
                </c:pt>
                <c:pt idx="2">
                  <c:v>5.6433805086892733E-2</c:v>
                </c:pt>
                <c:pt idx="3">
                  <c:v>5.7967809011427694E-2</c:v>
                </c:pt>
                <c:pt idx="4">
                  <c:v>5.945341804245409E-2</c:v>
                </c:pt>
                <c:pt idx="5">
                  <c:v>6.2247072751607797E-2</c:v>
                </c:pt>
              </c:numCache>
            </c:numRef>
          </c:yVal>
          <c:smooth val="1"/>
          <c:extLst xmlns:c16r2="http://schemas.microsoft.com/office/drawing/2015/06/chart">
            <c:ext xmlns:c16="http://schemas.microsoft.com/office/drawing/2014/chart" uri="{C3380CC4-5D6E-409C-BE32-E72D297353CC}">
              <c16:uniqueId val="{00000001-E817-4819-B39D-E231DAC3F205}"/>
            </c:ext>
          </c:extLst>
        </c:ser>
        <c:ser>
          <c:idx val="2"/>
          <c:order val="2"/>
          <c:tx>
            <c:strRef>
              <c:f>'SIO2'!$E$143</c:f>
              <c:strCache>
                <c:ptCount val="1"/>
                <c:pt idx="0">
                  <c:v>pumping power at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'SIO2'!$B$144:$B$149</c:f>
              <c:numCache>
                <c:formatCode>General</c:formatCode>
                <c:ptCount val="6"/>
                <c:pt idx="0">
                  <c:v>0.1</c:v>
                </c:pt>
                <c:pt idx="1">
                  <c:v>0.5</c:v>
                </c:pt>
                <c:pt idx="2">
                  <c:v>1</c:v>
                </c:pt>
                <c:pt idx="3">
                  <c:v>2</c:v>
                </c:pt>
                <c:pt idx="4">
                  <c:v>3</c:v>
                </c:pt>
                <c:pt idx="5">
                  <c:v>5</c:v>
                </c:pt>
              </c:numCache>
            </c:numRef>
          </c:xVal>
          <c:yVal>
            <c:numRef>
              <c:f>'SIO2'!$E$144:$E$149</c:f>
              <c:numCache>
                <c:formatCode>General</c:formatCode>
                <c:ptCount val="6"/>
                <c:pt idx="0">
                  <c:v>5.8735730291199231E-2</c:v>
                </c:pt>
                <c:pt idx="1">
                  <c:v>5.9448352606826231E-2</c:v>
                </c:pt>
                <c:pt idx="2">
                  <c:v>6.0289110276976469E-2</c:v>
                </c:pt>
                <c:pt idx="3">
                  <c:v>6.1914157251100013E-2</c:v>
                </c:pt>
                <c:pt idx="4">
                  <c:v>6.3493489327013417E-2</c:v>
                </c:pt>
                <c:pt idx="5">
                  <c:v>6.6467166247854065E-2</c:v>
                </c:pt>
              </c:numCache>
            </c:numRef>
          </c:yVal>
          <c:smooth val="1"/>
          <c:extLst xmlns:c16r2="http://schemas.microsoft.com/office/drawing/2015/06/chart">
            <c:ext xmlns:c16="http://schemas.microsoft.com/office/drawing/2014/chart" uri="{C3380CC4-5D6E-409C-BE32-E72D297353CC}">
              <c16:uniqueId val="{00000002-E817-4819-B39D-E231DAC3F205}"/>
            </c:ext>
          </c:extLst>
        </c:ser>
        <c:ser>
          <c:idx val="3"/>
          <c:order val="3"/>
          <c:tx>
            <c:strRef>
              <c:f>'SIO2'!$F$143</c:f>
              <c:strCache>
                <c:ptCount val="1"/>
                <c:pt idx="0">
                  <c:v>pumping power at 4%</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dLbls>
            <c:dLbl>
              <c:idx val="5"/>
              <c:layout/>
              <c:showVal val="1"/>
            </c:dLbl>
            <c:delete val="1"/>
          </c:dLbls>
          <c:xVal>
            <c:numRef>
              <c:f>'SIO2'!$B$144:$B$149</c:f>
              <c:numCache>
                <c:formatCode>General</c:formatCode>
                <c:ptCount val="6"/>
                <c:pt idx="0">
                  <c:v>0.1</c:v>
                </c:pt>
                <c:pt idx="1">
                  <c:v>0.5</c:v>
                </c:pt>
                <c:pt idx="2">
                  <c:v>1</c:v>
                </c:pt>
                <c:pt idx="3">
                  <c:v>2</c:v>
                </c:pt>
                <c:pt idx="4">
                  <c:v>3</c:v>
                </c:pt>
                <c:pt idx="5">
                  <c:v>5</c:v>
                </c:pt>
              </c:numCache>
            </c:numRef>
          </c:xVal>
          <c:yVal>
            <c:numRef>
              <c:f>'SIO2'!$F$144:$F$149</c:f>
              <c:numCache>
                <c:formatCode>General</c:formatCode>
                <c:ptCount val="6"/>
                <c:pt idx="0">
                  <c:v>7.543748350902392E-2</c:v>
                </c:pt>
                <c:pt idx="1">
                  <c:v>7.6335541179170643E-2</c:v>
                </c:pt>
                <c:pt idx="2">
                  <c:v>7.7391691773272486E-2</c:v>
                </c:pt>
                <c:pt idx="3">
                  <c:v>7.9431778443685999E-2</c:v>
                </c:pt>
                <c:pt idx="4">
                  <c:v>8.1426917816610989E-2</c:v>
                </c:pt>
                <c:pt idx="5">
                  <c:v>8.5204782370306001E-2</c:v>
                </c:pt>
              </c:numCache>
            </c:numRef>
          </c:yVal>
          <c:smooth val="1"/>
          <c:extLst xmlns:c16r2="http://schemas.microsoft.com/office/drawing/2015/06/chart">
            <c:ext xmlns:c16="http://schemas.microsoft.com/office/drawing/2014/chart" uri="{C3380CC4-5D6E-409C-BE32-E72D297353CC}">
              <c16:uniqueId val="{00000003-E817-4819-B39D-E231DAC3F205}"/>
            </c:ext>
          </c:extLst>
        </c:ser>
        <c:axId val="178802048"/>
        <c:axId val="179021312"/>
      </c:scatterChart>
      <c:valAx>
        <c:axId val="178802048"/>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021312"/>
        <c:crosses val="autoZero"/>
        <c:crossBetween val="midCat"/>
      </c:valAx>
      <c:valAx>
        <c:axId val="179021312"/>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802048"/>
        <c:crosses val="autoZero"/>
        <c:crossBetween val="midCat"/>
      </c:valAx>
      <c:spPr>
        <a:noFill/>
        <a:ln w="25400">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dirty="0"/>
              <a:t>Richardson</a:t>
            </a:r>
            <a:r>
              <a:rPr lang="en-IN" sz="1400" baseline="0" dirty="0"/>
              <a:t> number vs average heat transfer coefficient</a:t>
            </a:r>
            <a:endParaRPr lang="en-IN" sz="1400" dirty="0"/>
          </a:p>
        </c:rich>
      </c:tx>
      <c:layout>
        <c:manualLayout>
          <c:xMode val="edge"/>
          <c:yMode val="edge"/>
          <c:x val="0.1021388888888889"/>
          <c:y val="2.7777787899845474E-2"/>
        </c:manualLayout>
      </c:layout>
      <c:spPr>
        <a:noFill/>
        <a:ln>
          <a:noFill/>
        </a:ln>
        <a:effectLst/>
      </c:spPr>
    </c:title>
    <c:plotArea>
      <c:layout>
        <c:manualLayout>
          <c:layoutTarget val="inner"/>
          <c:xMode val="edge"/>
          <c:yMode val="edge"/>
          <c:x val="9.3694444444444511E-2"/>
          <c:y val="0.23694383843625241"/>
          <c:w val="0.86602077865266869"/>
          <c:h val="0.45086851591984667"/>
        </c:manualLayout>
      </c:layout>
      <c:scatterChart>
        <c:scatterStyle val="smoothMarker"/>
        <c:ser>
          <c:idx val="0"/>
          <c:order val="0"/>
          <c:tx>
            <c:strRef>
              <c:f>Sheet1!$C$5</c:f>
              <c:strCache>
                <c:ptCount val="1"/>
                <c:pt idx="0">
                  <c:v>heat transfer coefficient for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Sheet1!$B$6:$B$11</c:f>
              <c:numCache>
                <c:formatCode>General</c:formatCode>
                <c:ptCount val="6"/>
                <c:pt idx="0">
                  <c:v>0.1</c:v>
                </c:pt>
                <c:pt idx="1">
                  <c:v>0.5</c:v>
                </c:pt>
                <c:pt idx="2">
                  <c:v>1</c:v>
                </c:pt>
                <c:pt idx="3">
                  <c:v>2</c:v>
                </c:pt>
                <c:pt idx="4">
                  <c:v>3</c:v>
                </c:pt>
                <c:pt idx="5">
                  <c:v>5</c:v>
                </c:pt>
              </c:numCache>
            </c:numRef>
          </c:xVal>
          <c:yVal>
            <c:numRef>
              <c:f>Sheet1!$C$6:$C$11</c:f>
              <c:numCache>
                <c:formatCode>General</c:formatCode>
                <c:ptCount val="6"/>
                <c:pt idx="0">
                  <c:v>5.4481330000000003</c:v>
                </c:pt>
                <c:pt idx="1">
                  <c:v>21.254010000000001</c:v>
                </c:pt>
                <c:pt idx="2">
                  <c:v>34.202160000000013</c:v>
                </c:pt>
                <c:pt idx="3">
                  <c:v>50.52384</c:v>
                </c:pt>
                <c:pt idx="4">
                  <c:v>60.978990000000003</c:v>
                </c:pt>
                <c:pt idx="5">
                  <c:v>74.308260000000004</c:v>
                </c:pt>
              </c:numCache>
            </c:numRef>
          </c:yVal>
          <c:smooth val="1"/>
          <c:extLst xmlns:c16r2="http://schemas.microsoft.com/office/drawing/2015/06/chart">
            <c:ext xmlns:c16="http://schemas.microsoft.com/office/drawing/2014/chart" uri="{C3380CC4-5D6E-409C-BE32-E72D297353CC}">
              <c16:uniqueId val="{00000000-CEDB-4453-8B11-518174D19F19}"/>
            </c:ext>
          </c:extLst>
        </c:ser>
        <c:ser>
          <c:idx val="1"/>
          <c:order val="1"/>
          <c:tx>
            <c:strRef>
              <c:f>Sheet1!$D$5</c:f>
              <c:strCache>
                <c:ptCount val="1"/>
                <c:pt idx="0">
                  <c:v>heat transfer coefficient for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Sheet1!$B$6:$B$11</c:f>
              <c:numCache>
                <c:formatCode>General</c:formatCode>
                <c:ptCount val="6"/>
                <c:pt idx="0">
                  <c:v>0.1</c:v>
                </c:pt>
                <c:pt idx="1">
                  <c:v>0.5</c:v>
                </c:pt>
                <c:pt idx="2">
                  <c:v>1</c:v>
                </c:pt>
                <c:pt idx="3">
                  <c:v>2</c:v>
                </c:pt>
                <c:pt idx="4">
                  <c:v>3</c:v>
                </c:pt>
                <c:pt idx="5">
                  <c:v>5</c:v>
                </c:pt>
              </c:numCache>
            </c:numRef>
          </c:xVal>
          <c:yVal>
            <c:numRef>
              <c:f>Sheet1!$D$6:$D$11</c:f>
              <c:numCache>
                <c:formatCode>General</c:formatCode>
                <c:ptCount val="6"/>
                <c:pt idx="0">
                  <c:v>6.3135739999999991</c:v>
                </c:pt>
                <c:pt idx="1">
                  <c:v>24.130260000000003</c:v>
                </c:pt>
                <c:pt idx="2">
                  <c:v>38.328620000000001</c:v>
                </c:pt>
                <c:pt idx="3">
                  <c:v>55.857639999999996</c:v>
                </c:pt>
                <c:pt idx="4">
                  <c:v>66.905910000000006</c:v>
                </c:pt>
                <c:pt idx="5">
                  <c:v>80.812369999999987</c:v>
                </c:pt>
              </c:numCache>
            </c:numRef>
          </c:yVal>
          <c:smooth val="1"/>
          <c:extLst xmlns:c16r2="http://schemas.microsoft.com/office/drawing/2015/06/chart">
            <c:ext xmlns:c16="http://schemas.microsoft.com/office/drawing/2014/chart" uri="{C3380CC4-5D6E-409C-BE32-E72D297353CC}">
              <c16:uniqueId val="{00000001-CEDB-4453-8B11-518174D19F19}"/>
            </c:ext>
          </c:extLst>
        </c:ser>
        <c:ser>
          <c:idx val="2"/>
          <c:order val="2"/>
          <c:tx>
            <c:strRef>
              <c:f>Sheet1!$E$5</c:f>
              <c:strCache>
                <c:ptCount val="1"/>
                <c:pt idx="0">
                  <c:v>heat transfer coefficient for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Sheet1!$B$6:$B$11</c:f>
              <c:numCache>
                <c:formatCode>General</c:formatCode>
                <c:ptCount val="6"/>
                <c:pt idx="0">
                  <c:v>0.1</c:v>
                </c:pt>
                <c:pt idx="1">
                  <c:v>0.5</c:v>
                </c:pt>
                <c:pt idx="2">
                  <c:v>1</c:v>
                </c:pt>
                <c:pt idx="3">
                  <c:v>2</c:v>
                </c:pt>
                <c:pt idx="4">
                  <c:v>3</c:v>
                </c:pt>
                <c:pt idx="5">
                  <c:v>5</c:v>
                </c:pt>
              </c:numCache>
            </c:numRef>
          </c:xVal>
          <c:yVal>
            <c:numRef>
              <c:f>Sheet1!$E$6:$E$11</c:f>
              <c:numCache>
                <c:formatCode>General</c:formatCode>
                <c:ptCount val="6"/>
                <c:pt idx="0">
                  <c:v>7.3542230000000002</c:v>
                </c:pt>
                <c:pt idx="1">
                  <c:v>27.494589999999995</c:v>
                </c:pt>
                <c:pt idx="2">
                  <c:v>43.093140000000012</c:v>
                </c:pt>
                <c:pt idx="3">
                  <c:v>61.948400000000007</c:v>
                </c:pt>
                <c:pt idx="4">
                  <c:v>73.634379999999979</c:v>
                </c:pt>
                <c:pt idx="5">
                  <c:v>88.137170000000012</c:v>
                </c:pt>
              </c:numCache>
            </c:numRef>
          </c:yVal>
          <c:smooth val="1"/>
          <c:extLst xmlns:c16r2="http://schemas.microsoft.com/office/drawing/2015/06/chart">
            <c:ext xmlns:c16="http://schemas.microsoft.com/office/drawing/2014/chart" uri="{C3380CC4-5D6E-409C-BE32-E72D297353CC}">
              <c16:uniqueId val="{00000002-CEDB-4453-8B11-518174D19F19}"/>
            </c:ext>
          </c:extLst>
        </c:ser>
        <c:ser>
          <c:idx val="3"/>
          <c:order val="3"/>
          <c:tx>
            <c:strRef>
              <c:f>Sheet1!$F$5</c:f>
              <c:strCache>
                <c:ptCount val="1"/>
                <c:pt idx="0">
                  <c:v>heat transfer coefficient for 4%</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Sheet1!$B$6:$B$11</c:f>
              <c:numCache>
                <c:formatCode>General</c:formatCode>
                <c:ptCount val="6"/>
                <c:pt idx="0">
                  <c:v>0.1</c:v>
                </c:pt>
                <c:pt idx="1">
                  <c:v>0.5</c:v>
                </c:pt>
                <c:pt idx="2">
                  <c:v>1</c:v>
                </c:pt>
                <c:pt idx="3">
                  <c:v>2</c:v>
                </c:pt>
                <c:pt idx="4">
                  <c:v>3</c:v>
                </c:pt>
                <c:pt idx="5">
                  <c:v>5</c:v>
                </c:pt>
              </c:numCache>
            </c:numRef>
          </c:xVal>
          <c:yVal>
            <c:numRef>
              <c:f>Sheet1!$F$6:$F$11</c:f>
              <c:numCache>
                <c:formatCode>General</c:formatCode>
                <c:ptCount val="6"/>
                <c:pt idx="0">
                  <c:v>10.667810000000001</c:v>
                </c:pt>
                <c:pt idx="1">
                  <c:v>37.61598</c:v>
                </c:pt>
                <c:pt idx="2">
                  <c:v>57.02608</c:v>
                </c:pt>
                <c:pt idx="3">
                  <c:v>79.286230000000003</c:v>
                </c:pt>
                <c:pt idx="4">
                  <c:v>92.519070000000013</c:v>
                </c:pt>
                <c:pt idx="5">
                  <c:v>108.3699</c:v>
                </c:pt>
              </c:numCache>
            </c:numRef>
          </c:yVal>
          <c:smooth val="1"/>
          <c:extLst xmlns:c16r2="http://schemas.microsoft.com/office/drawing/2015/06/chart">
            <c:ext xmlns:c16="http://schemas.microsoft.com/office/drawing/2014/chart" uri="{C3380CC4-5D6E-409C-BE32-E72D297353CC}">
              <c16:uniqueId val="{00000003-CEDB-4453-8B11-518174D19F19}"/>
            </c:ext>
          </c:extLst>
        </c:ser>
        <c:axId val="175963520"/>
        <c:axId val="175965696"/>
      </c:scatterChart>
      <c:valAx>
        <c:axId val="175963520"/>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965696"/>
        <c:crosses val="autoZero"/>
        <c:crossBetween val="midCat"/>
      </c:valAx>
      <c:valAx>
        <c:axId val="175965696"/>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963520"/>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20.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Heat</a:t>
            </a:r>
            <a:r>
              <a:rPr lang="en-US" baseline="0" dirty="0"/>
              <a:t> transfer coefficient for various nanofluids at 1% volume concentration</a:t>
            </a:r>
            <a:endParaRPr lang="en-IN" dirty="0"/>
          </a:p>
        </c:rich>
      </c:tx>
      <c:layout/>
      <c:spPr>
        <a:noFill/>
        <a:ln>
          <a:noFill/>
        </a:ln>
        <a:effectLst/>
      </c:spPr>
    </c:title>
    <c:plotArea>
      <c:layout/>
      <c:scatterChart>
        <c:scatterStyle val="smoothMarker"/>
        <c:ser>
          <c:idx val="0"/>
          <c:order val="0"/>
          <c:tx>
            <c:strRef>
              <c:f>Sheet1!$C$3</c:f>
              <c:strCache>
                <c:ptCount val="1"/>
                <c:pt idx="0">
                  <c:v>heat transfer coefficient for 1% 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5"/>
              <c:layout/>
              <c:dLblPos val="t"/>
              <c:showVal val="1"/>
            </c:dLbl>
            <c:delete val="1"/>
          </c:dLbls>
          <c:xVal>
            <c:numRef>
              <c:f>Sheet1!$B$4:$B$9</c:f>
              <c:numCache>
                <c:formatCode>General</c:formatCode>
                <c:ptCount val="6"/>
                <c:pt idx="0">
                  <c:v>0.1</c:v>
                </c:pt>
                <c:pt idx="1">
                  <c:v>0.5</c:v>
                </c:pt>
                <c:pt idx="2">
                  <c:v>1</c:v>
                </c:pt>
                <c:pt idx="3">
                  <c:v>2</c:v>
                </c:pt>
                <c:pt idx="4">
                  <c:v>3</c:v>
                </c:pt>
                <c:pt idx="5">
                  <c:v>5</c:v>
                </c:pt>
              </c:numCache>
            </c:numRef>
          </c:xVal>
          <c:yVal>
            <c:numRef>
              <c:f>Sheet1!$C$4:$C$9</c:f>
              <c:numCache>
                <c:formatCode>General</c:formatCode>
                <c:ptCount val="6"/>
                <c:pt idx="0">
                  <c:v>6.3135739999999965</c:v>
                </c:pt>
                <c:pt idx="1">
                  <c:v>24.130260000000014</c:v>
                </c:pt>
                <c:pt idx="2">
                  <c:v>38.328620000000001</c:v>
                </c:pt>
                <c:pt idx="3">
                  <c:v>55.857639999999996</c:v>
                </c:pt>
                <c:pt idx="4">
                  <c:v>66.905910000000006</c:v>
                </c:pt>
                <c:pt idx="5">
                  <c:v>80.812369999999987</c:v>
                </c:pt>
              </c:numCache>
            </c:numRef>
          </c:yVal>
          <c:smooth val="1"/>
          <c:extLst xmlns:c16r2="http://schemas.microsoft.com/office/drawing/2015/06/chart">
            <c:ext xmlns:c16="http://schemas.microsoft.com/office/drawing/2014/chart" uri="{C3380CC4-5D6E-409C-BE32-E72D297353CC}">
              <c16:uniqueId val="{00000000-E375-441E-9019-9E7CBAB8E477}"/>
            </c:ext>
          </c:extLst>
        </c:ser>
        <c:ser>
          <c:idx val="1"/>
          <c:order val="1"/>
          <c:tx>
            <c:strRef>
              <c:f>Sheet1!$D$3</c:f>
              <c:strCache>
                <c:ptCount val="1"/>
                <c:pt idx="0">
                  <c:v>heat transfer coefficient for 1% for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Sheet1!$B$4:$B$9</c:f>
              <c:numCache>
                <c:formatCode>General</c:formatCode>
                <c:ptCount val="6"/>
                <c:pt idx="0">
                  <c:v>0.1</c:v>
                </c:pt>
                <c:pt idx="1">
                  <c:v>0.5</c:v>
                </c:pt>
                <c:pt idx="2">
                  <c:v>1</c:v>
                </c:pt>
                <c:pt idx="3">
                  <c:v>2</c:v>
                </c:pt>
                <c:pt idx="4">
                  <c:v>3</c:v>
                </c:pt>
                <c:pt idx="5">
                  <c:v>5</c:v>
                </c:pt>
              </c:numCache>
            </c:numRef>
          </c:xVal>
          <c:yVal>
            <c:numRef>
              <c:f>Sheet1!$D$4:$D$9</c:f>
              <c:numCache>
                <c:formatCode>General</c:formatCode>
                <c:ptCount val="6"/>
                <c:pt idx="0">
                  <c:v>5.5773279999999996</c:v>
                </c:pt>
                <c:pt idx="1">
                  <c:v>21.679060000000014</c:v>
                </c:pt>
                <c:pt idx="2">
                  <c:v>34.804760000000002</c:v>
                </c:pt>
                <c:pt idx="3">
                  <c:v>51.288370000000029</c:v>
                </c:pt>
                <c:pt idx="4">
                  <c:v>61.815849999999998</c:v>
                </c:pt>
                <c:pt idx="5">
                  <c:v>75.205240000000003</c:v>
                </c:pt>
              </c:numCache>
            </c:numRef>
          </c:yVal>
          <c:smooth val="1"/>
          <c:extLst xmlns:c16r2="http://schemas.microsoft.com/office/drawing/2015/06/chart">
            <c:ext xmlns:c16="http://schemas.microsoft.com/office/drawing/2014/chart" uri="{C3380CC4-5D6E-409C-BE32-E72D297353CC}">
              <c16:uniqueId val="{00000001-E375-441E-9019-9E7CBAB8E477}"/>
            </c:ext>
          </c:extLst>
        </c:ser>
        <c:ser>
          <c:idx val="2"/>
          <c:order val="2"/>
          <c:tx>
            <c:strRef>
              <c:f>Sheet1!$E$3</c:f>
              <c:strCache>
                <c:ptCount val="1"/>
                <c:pt idx="0">
                  <c:v>heat transfer coefficient for 1%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dLbls>
            <c:dLbl>
              <c:idx val="0"/>
              <c:layout/>
              <c:showVal val="1"/>
            </c:dLbl>
            <c:dLbl>
              <c:idx val="5"/>
              <c:layout/>
              <c:dLblPos val="b"/>
              <c:showVal val="1"/>
            </c:dLbl>
            <c:delete val="1"/>
          </c:dLbls>
          <c:xVal>
            <c:numRef>
              <c:f>Sheet1!$B$4:$B$9</c:f>
              <c:numCache>
                <c:formatCode>General</c:formatCode>
                <c:ptCount val="6"/>
                <c:pt idx="0">
                  <c:v>0.1</c:v>
                </c:pt>
                <c:pt idx="1">
                  <c:v>0.5</c:v>
                </c:pt>
                <c:pt idx="2">
                  <c:v>1</c:v>
                </c:pt>
                <c:pt idx="3">
                  <c:v>2</c:v>
                </c:pt>
                <c:pt idx="4">
                  <c:v>3</c:v>
                </c:pt>
                <c:pt idx="5">
                  <c:v>5</c:v>
                </c:pt>
              </c:numCache>
            </c:numRef>
          </c:xVal>
          <c:yVal>
            <c:numRef>
              <c:f>Sheet1!$E$4:$E$9</c:f>
              <c:numCache>
                <c:formatCode>General</c:formatCode>
                <c:ptCount val="6"/>
                <c:pt idx="0">
                  <c:v>5.6379459999999968</c:v>
                </c:pt>
                <c:pt idx="1">
                  <c:v>21.870049999999985</c:v>
                </c:pt>
                <c:pt idx="2">
                  <c:v>35.064770000000003</c:v>
                </c:pt>
                <c:pt idx="3">
                  <c:v>51.599750000000029</c:v>
                </c:pt>
                <c:pt idx="4">
                  <c:v>62.14434</c:v>
                </c:pt>
                <c:pt idx="5">
                  <c:v>75.536620000000056</c:v>
                </c:pt>
              </c:numCache>
            </c:numRef>
          </c:yVal>
          <c:smooth val="1"/>
          <c:extLst xmlns:c16r2="http://schemas.microsoft.com/office/drawing/2015/06/chart">
            <c:ext xmlns:c16="http://schemas.microsoft.com/office/drawing/2014/chart" uri="{C3380CC4-5D6E-409C-BE32-E72D297353CC}">
              <c16:uniqueId val="{00000002-E375-441E-9019-9E7CBAB8E477}"/>
            </c:ext>
          </c:extLst>
        </c:ser>
        <c:axId val="179390720"/>
        <c:axId val="179392896"/>
      </c:scatterChart>
      <c:valAx>
        <c:axId val="179390720"/>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392896"/>
        <c:crosses val="autoZero"/>
        <c:crossBetween val="midCat"/>
      </c:valAx>
      <c:valAx>
        <c:axId val="179392896"/>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390720"/>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21.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dirty="0">
                <a:effectLst/>
              </a:rPr>
              <a:t>Heat transfer coefficient for various nanofluids at 2% volume concentration</a:t>
            </a:r>
            <a:endParaRPr lang="en-IN" sz="1400" dirty="0">
              <a:effectLst/>
            </a:endParaRPr>
          </a:p>
        </c:rich>
      </c:tx>
      <c:layout/>
      <c:spPr>
        <a:noFill/>
        <a:ln>
          <a:noFill/>
        </a:ln>
        <a:effectLst/>
      </c:spPr>
    </c:title>
    <c:plotArea>
      <c:layout/>
      <c:scatterChart>
        <c:scatterStyle val="smoothMarker"/>
        <c:ser>
          <c:idx val="0"/>
          <c:order val="0"/>
          <c:tx>
            <c:strRef>
              <c:f>Sheet1!$C$22</c:f>
              <c:strCache>
                <c:ptCount val="1"/>
                <c:pt idx="0">
                  <c:v>heat transfer coefficient for 2% 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5"/>
              <c:layout/>
              <c:showVal val="1"/>
            </c:dLbl>
            <c:delete val="1"/>
          </c:dLbls>
          <c:xVal>
            <c:numRef>
              <c:f>Sheet1!$B$23:$B$28</c:f>
              <c:numCache>
                <c:formatCode>General</c:formatCode>
                <c:ptCount val="6"/>
                <c:pt idx="0">
                  <c:v>0.1</c:v>
                </c:pt>
                <c:pt idx="1">
                  <c:v>0.5</c:v>
                </c:pt>
                <c:pt idx="2">
                  <c:v>1</c:v>
                </c:pt>
                <c:pt idx="3">
                  <c:v>2</c:v>
                </c:pt>
                <c:pt idx="4">
                  <c:v>3</c:v>
                </c:pt>
                <c:pt idx="5">
                  <c:v>5</c:v>
                </c:pt>
              </c:numCache>
            </c:numRef>
          </c:xVal>
          <c:yVal>
            <c:numRef>
              <c:f>Sheet1!$C$23:$C$28</c:f>
              <c:numCache>
                <c:formatCode>General</c:formatCode>
                <c:ptCount val="6"/>
                <c:pt idx="0">
                  <c:v>7.3542230000000002</c:v>
                </c:pt>
                <c:pt idx="1">
                  <c:v>27.494589999999981</c:v>
                </c:pt>
                <c:pt idx="2">
                  <c:v>43.093140000000012</c:v>
                </c:pt>
                <c:pt idx="3">
                  <c:v>61.948400000000007</c:v>
                </c:pt>
                <c:pt idx="4">
                  <c:v>73.634379999999979</c:v>
                </c:pt>
                <c:pt idx="5">
                  <c:v>88.137170000000012</c:v>
                </c:pt>
              </c:numCache>
            </c:numRef>
          </c:yVal>
          <c:smooth val="1"/>
          <c:extLst xmlns:c16r2="http://schemas.microsoft.com/office/drawing/2015/06/chart">
            <c:ext xmlns:c16="http://schemas.microsoft.com/office/drawing/2014/chart" uri="{C3380CC4-5D6E-409C-BE32-E72D297353CC}">
              <c16:uniqueId val="{00000000-E4AC-4902-8D79-A4A33E0C7F52}"/>
            </c:ext>
          </c:extLst>
        </c:ser>
        <c:ser>
          <c:idx val="1"/>
          <c:order val="1"/>
          <c:tx>
            <c:strRef>
              <c:f>Sheet1!$D$22</c:f>
              <c:strCache>
                <c:ptCount val="1"/>
                <c:pt idx="0">
                  <c:v>heat transfer coefficient for 2% for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Sheet1!$B$23:$B$28</c:f>
              <c:numCache>
                <c:formatCode>General</c:formatCode>
                <c:ptCount val="6"/>
                <c:pt idx="0">
                  <c:v>0.1</c:v>
                </c:pt>
                <c:pt idx="1">
                  <c:v>0.5</c:v>
                </c:pt>
                <c:pt idx="2">
                  <c:v>1</c:v>
                </c:pt>
                <c:pt idx="3">
                  <c:v>2</c:v>
                </c:pt>
                <c:pt idx="4">
                  <c:v>3</c:v>
                </c:pt>
                <c:pt idx="5">
                  <c:v>5</c:v>
                </c:pt>
              </c:numCache>
            </c:numRef>
          </c:xVal>
          <c:yVal>
            <c:numRef>
              <c:f>Sheet1!$D$23:$D$28</c:f>
              <c:numCache>
                <c:formatCode>General</c:formatCode>
                <c:ptCount val="6"/>
                <c:pt idx="0">
                  <c:v>5.7539889999999962</c:v>
                </c:pt>
                <c:pt idx="1">
                  <c:v>22.261890000000001</c:v>
                </c:pt>
                <c:pt idx="2">
                  <c:v>35.63537000000003</c:v>
                </c:pt>
                <c:pt idx="3">
                  <c:v>52.350740000000002</c:v>
                </c:pt>
                <c:pt idx="4">
                  <c:v>62.986809999999998</c:v>
                </c:pt>
                <c:pt idx="5">
                  <c:v>76.470259999999996</c:v>
                </c:pt>
              </c:numCache>
            </c:numRef>
          </c:yVal>
          <c:smooth val="1"/>
          <c:extLst xmlns:c16r2="http://schemas.microsoft.com/office/drawing/2015/06/chart">
            <c:ext xmlns:c16="http://schemas.microsoft.com/office/drawing/2014/chart" uri="{C3380CC4-5D6E-409C-BE32-E72D297353CC}">
              <c16:uniqueId val="{00000001-E4AC-4902-8D79-A4A33E0C7F52}"/>
            </c:ext>
          </c:extLst>
        </c:ser>
        <c:ser>
          <c:idx val="2"/>
          <c:order val="2"/>
          <c:tx>
            <c:strRef>
              <c:f>Sheet1!$E$22</c:f>
              <c:strCache>
                <c:ptCount val="1"/>
                <c:pt idx="0">
                  <c:v>heat transfer coefficient for 2%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dLbls>
            <c:dLbl>
              <c:idx val="0"/>
              <c:layout/>
              <c:showVal val="1"/>
            </c:dLbl>
            <c:dLbl>
              <c:idx val="5"/>
              <c:layout/>
              <c:showVal val="1"/>
            </c:dLbl>
            <c:delete val="1"/>
          </c:dLbls>
          <c:xVal>
            <c:numRef>
              <c:f>Sheet1!$B$23:$B$28</c:f>
              <c:numCache>
                <c:formatCode>General</c:formatCode>
                <c:ptCount val="6"/>
                <c:pt idx="0">
                  <c:v>0.1</c:v>
                </c:pt>
                <c:pt idx="1">
                  <c:v>0.5</c:v>
                </c:pt>
                <c:pt idx="2">
                  <c:v>1</c:v>
                </c:pt>
                <c:pt idx="3">
                  <c:v>2</c:v>
                </c:pt>
                <c:pt idx="4">
                  <c:v>3</c:v>
                </c:pt>
                <c:pt idx="5">
                  <c:v>5</c:v>
                </c:pt>
              </c:numCache>
            </c:numRef>
          </c:xVal>
          <c:yVal>
            <c:numRef>
              <c:f>Sheet1!$E$23:$E$28</c:f>
              <c:numCache>
                <c:formatCode>General</c:formatCode>
                <c:ptCount val="6"/>
                <c:pt idx="0">
                  <c:v>5.8273299999999963</c:v>
                </c:pt>
                <c:pt idx="1">
                  <c:v>22.479109999999981</c:v>
                </c:pt>
                <c:pt idx="2">
                  <c:v>35.913910000000001</c:v>
                </c:pt>
                <c:pt idx="3">
                  <c:v>52.654249999999998</c:v>
                </c:pt>
                <c:pt idx="4">
                  <c:v>63.282940000000011</c:v>
                </c:pt>
                <c:pt idx="5">
                  <c:v>76.738159999999993</c:v>
                </c:pt>
              </c:numCache>
            </c:numRef>
          </c:yVal>
          <c:smooth val="1"/>
          <c:extLst xmlns:c16r2="http://schemas.microsoft.com/office/drawing/2015/06/chart">
            <c:ext xmlns:c16="http://schemas.microsoft.com/office/drawing/2014/chart" uri="{C3380CC4-5D6E-409C-BE32-E72D297353CC}">
              <c16:uniqueId val="{00000002-E4AC-4902-8D79-A4A33E0C7F52}"/>
            </c:ext>
          </c:extLst>
        </c:ser>
        <c:axId val="179221632"/>
        <c:axId val="179223552"/>
      </c:scatterChart>
      <c:valAx>
        <c:axId val="179221632"/>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223552"/>
        <c:crosses val="autoZero"/>
        <c:crossBetween val="midCat"/>
      </c:valAx>
      <c:valAx>
        <c:axId val="179223552"/>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221632"/>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22.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dirty="0">
                <a:effectLst/>
              </a:rPr>
              <a:t>Heat transfer coefficient for various nanofluids at 4% volume concentration</a:t>
            </a:r>
            <a:endParaRPr lang="en-IN" sz="1400" dirty="0">
              <a:effectLst/>
            </a:endParaRPr>
          </a:p>
        </c:rich>
      </c:tx>
      <c:layout/>
      <c:spPr>
        <a:noFill/>
        <a:ln>
          <a:noFill/>
        </a:ln>
        <a:effectLst/>
      </c:spPr>
    </c:title>
    <c:plotArea>
      <c:layout/>
      <c:scatterChart>
        <c:scatterStyle val="smoothMarker"/>
        <c:ser>
          <c:idx val="0"/>
          <c:order val="0"/>
          <c:tx>
            <c:strRef>
              <c:f>Sheet1!$C$37</c:f>
              <c:strCache>
                <c:ptCount val="1"/>
                <c:pt idx="0">
                  <c:v>heat transfer coefficient for 4% 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5"/>
              <c:layout/>
              <c:showVal val="1"/>
            </c:dLbl>
            <c:delete val="1"/>
          </c:dLbls>
          <c:xVal>
            <c:numRef>
              <c:f>Sheet1!$B$38:$B$43</c:f>
              <c:numCache>
                <c:formatCode>General</c:formatCode>
                <c:ptCount val="6"/>
                <c:pt idx="0">
                  <c:v>0.1</c:v>
                </c:pt>
                <c:pt idx="1">
                  <c:v>0.5</c:v>
                </c:pt>
                <c:pt idx="2">
                  <c:v>1</c:v>
                </c:pt>
                <c:pt idx="3">
                  <c:v>2</c:v>
                </c:pt>
                <c:pt idx="4">
                  <c:v>3</c:v>
                </c:pt>
                <c:pt idx="5">
                  <c:v>5</c:v>
                </c:pt>
              </c:numCache>
            </c:numRef>
          </c:xVal>
          <c:yVal>
            <c:numRef>
              <c:f>Sheet1!$C$38:$C$43</c:f>
              <c:numCache>
                <c:formatCode>General</c:formatCode>
                <c:ptCount val="6"/>
                <c:pt idx="0">
                  <c:v>10.667810000000001</c:v>
                </c:pt>
                <c:pt idx="1">
                  <c:v>37.61598</c:v>
                </c:pt>
                <c:pt idx="2">
                  <c:v>57.02608</c:v>
                </c:pt>
                <c:pt idx="3">
                  <c:v>79.286230000000003</c:v>
                </c:pt>
                <c:pt idx="4">
                  <c:v>92.519070000000013</c:v>
                </c:pt>
                <c:pt idx="5">
                  <c:v>108.3699</c:v>
                </c:pt>
              </c:numCache>
            </c:numRef>
          </c:yVal>
          <c:smooth val="1"/>
          <c:extLst xmlns:c16r2="http://schemas.microsoft.com/office/drawing/2015/06/chart">
            <c:ext xmlns:c16="http://schemas.microsoft.com/office/drawing/2014/chart" uri="{C3380CC4-5D6E-409C-BE32-E72D297353CC}">
              <c16:uniqueId val="{00000000-BC33-4E7C-A7A6-2658AED946F3}"/>
            </c:ext>
          </c:extLst>
        </c:ser>
        <c:ser>
          <c:idx val="1"/>
          <c:order val="1"/>
          <c:tx>
            <c:strRef>
              <c:f>Sheet1!$D$37</c:f>
              <c:strCache>
                <c:ptCount val="1"/>
                <c:pt idx="0">
                  <c:v>heat transfer coefficient for 4% for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Sheet1!$B$38:$B$43</c:f>
              <c:numCache>
                <c:formatCode>General</c:formatCode>
                <c:ptCount val="6"/>
                <c:pt idx="0">
                  <c:v>0.1</c:v>
                </c:pt>
                <c:pt idx="1">
                  <c:v>0.5</c:v>
                </c:pt>
                <c:pt idx="2">
                  <c:v>1</c:v>
                </c:pt>
                <c:pt idx="3">
                  <c:v>2</c:v>
                </c:pt>
                <c:pt idx="4">
                  <c:v>3</c:v>
                </c:pt>
                <c:pt idx="5">
                  <c:v>5</c:v>
                </c:pt>
              </c:numCache>
            </c:numRef>
          </c:xVal>
          <c:yVal>
            <c:numRef>
              <c:f>Sheet1!$D$38:$D$43</c:f>
              <c:numCache>
                <c:formatCode>General</c:formatCode>
                <c:ptCount val="6"/>
                <c:pt idx="0">
                  <c:v>6.257199</c:v>
                </c:pt>
                <c:pt idx="1">
                  <c:v>23.910990000000005</c:v>
                </c:pt>
                <c:pt idx="2">
                  <c:v>37.982030000000002</c:v>
                </c:pt>
                <c:pt idx="3">
                  <c:v>55.354989999999994</c:v>
                </c:pt>
                <c:pt idx="4">
                  <c:v>66.299600000000027</c:v>
                </c:pt>
                <c:pt idx="5">
                  <c:v>80.057959999999994</c:v>
                </c:pt>
              </c:numCache>
            </c:numRef>
          </c:yVal>
          <c:smooth val="1"/>
          <c:extLst xmlns:c16r2="http://schemas.microsoft.com/office/drawing/2015/06/chart">
            <c:ext xmlns:c16="http://schemas.microsoft.com/office/drawing/2014/chart" uri="{C3380CC4-5D6E-409C-BE32-E72D297353CC}">
              <c16:uniqueId val="{00000001-BC33-4E7C-A7A6-2658AED946F3}"/>
            </c:ext>
          </c:extLst>
        </c:ser>
        <c:ser>
          <c:idx val="2"/>
          <c:order val="2"/>
          <c:tx>
            <c:strRef>
              <c:f>Sheet1!$E$37</c:f>
              <c:strCache>
                <c:ptCount val="1"/>
                <c:pt idx="0">
                  <c:v>heat transfer coefficient for 4%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dLbls>
            <c:dLbl>
              <c:idx val="0"/>
              <c:layout/>
              <c:dLblPos val="b"/>
              <c:showVal val="1"/>
            </c:dLbl>
            <c:dLbl>
              <c:idx val="5"/>
              <c:layout/>
              <c:dLblPos val="b"/>
              <c:showVal val="1"/>
            </c:dLbl>
            <c:delete val="1"/>
          </c:dLbls>
          <c:xVal>
            <c:numRef>
              <c:f>Sheet1!$B$38:$B$43</c:f>
              <c:numCache>
                <c:formatCode>General</c:formatCode>
                <c:ptCount val="6"/>
                <c:pt idx="0">
                  <c:v>0.1</c:v>
                </c:pt>
                <c:pt idx="1">
                  <c:v>0.5</c:v>
                </c:pt>
                <c:pt idx="2">
                  <c:v>1</c:v>
                </c:pt>
                <c:pt idx="3">
                  <c:v>2</c:v>
                </c:pt>
                <c:pt idx="4">
                  <c:v>3</c:v>
                </c:pt>
                <c:pt idx="5">
                  <c:v>5</c:v>
                </c:pt>
              </c:numCache>
            </c:numRef>
          </c:xVal>
          <c:yVal>
            <c:numRef>
              <c:f>Sheet1!$E$38:$E$43</c:f>
              <c:numCache>
                <c:formatCode>General</c:formatCode>
                <c:ptCount val="6"/>
                <c:pt idx="0">
                  <c:v>6.2397230000000041</c:v>
                </c:pt>
                <c:pt idx="1">
                  <c:v>23.789370000000002</c:v>
                </c:pt>
                <c:pt idx="2">
                  <c:v>37.729880000000001</c:v>
                </c:pt>
                <c:pt idx="3">
                  <c:v>54.898870000000002</c:v>
                </c:pt>
                <c:pt idx="4">
                  <c:v>65.700339999999983</c:v>
                </c:pt>
                <c:pt idx="5">
                  <c:v>79.270759999999981</c:v>
                </c:pt>
              </c:numCache>
            </c:numRef>
          </c:yVal>
          <c:smooth val="1"/>
          <c:extLst xmlns:c16r2="http://schemas.microsoft.com/office/drawing/2015/06/chart">
            <c:ext xmlns:c16="http://schemas.microsoft.com/office/drawing/2014/chart" uri="{C3380CC4-5D6E-409C-BE32-E72D297353CC}">
              <c16:uniqueId val="{00000002-BC33-4E7C-A7A6-2658AED946F3}"/>
            </c:ext>
          </c:extLst>
        </c:ser>
        <c:axId val="179732864"/>
        <c:axId val="179734784"/>
      </c:scatterChart>
      <c:valAx>
        <c:axId val="179732864"/>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734784"/>
        <c:crosses val="autoZero"/>
        <c:crossBetween val="midCat"/>
      </c:valAx>
      <c:valAx>
        <c:axId val="179734784"/>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732864"/>
        <c:crosses val="autoZero"/>
        <c:crossBetween val="midCat"/>
      </c:valAx>
      <c:spPr>
        <a:noFill/>
        <a:ln>
          <a:solidFill>
            <a:schemeClr val="tx1"/>
          </a:solid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23.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Nusselt Number vs Richardson number for various nanofluids</a:t>
            </a:r>
            <a:endParaRPr lang="en-IN" dirty="0"/>
          </a:p>
        </c:rich>
      </c:tx>
      <c:layout/>
      <c:spPr>
        <a:noFill/>
        <a:ln>
          <a:noFill/>
        </a:ln>
        <a:effectLst/>
      </c:spPr>
    </c:title>
    <c:plotArea>
      <c:layout/>
      <c:scatterChart>
        <c:scatterStyle val="smoothMarker"/>
        <c:ser>
          <c:idx val="0"/>
          <c:order val="0"/>
          <c:tx>
            <c:strRef>
              <c:f>Sheet1!$B$51</c:f>
              <c:strCache>
                <c:ptCount val="1"/>
                <c:pt idx="0">
                  <c:v>Nusselt numbers for 1%for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5"/>
              <c:layout/>
              <c:showVal val="1"/>
            </c:dLbl>
            <c:delete val="1"/>
          </c:dLbls>
          <c:xVal>
            <c:numRef>
              <c:f>Sheet1!$A$52:$A$57</c:f>
              <c:numCache>
                <c:formatCode>General</c:formatCode>
                <c:ptCount val="6"/>
                <c:pt idx="0">
                  <c:v>0.1</c:v>
                </c:pt>
                <c:pt idx="1">
                  <c:v>0.5</c:v>
                </c:pt>
                <c:pt idx="2">
                  <c:v>1</c:v>
                </c:pt>
                <c:pt idx="3">
                  <c:v>2</c:v>
                </c:pt>
                <c:pt idx="4">
                  <c:v>3</c:v>
                </c:pt>
                <c:pt idx="5">
                  <c:v>5</c:v>
                </c:pt>
              </c:numCache>
            </c:numRef>
          </c:xVal>
          <c:yVal>
            <c:numRef>
              <c:f>Sheet1!$B$52:$B$57</c:f>
              <c:numCache>
                <c:formatCode>General</c:formatCode>
                <c:ptCount val="6"/>
                <c:pt idx="0">
                  <c:v>0.10150440514469454</c:v>
                </c:pt>
                <c:pt idx="1">
                  <c:v>0.38794630225080406</c:v>
                </c:pt>
                <c:pt idx="2">
                  <c:v>0.6162157556270097</c:v>
                </c:pt>
                <c:pt idx="3">
                  <c:v>0.89803279742765241</c:v>
                </c:pt>
                <c:pt idx="4">
                  <c:v>1.0756577170418009</c:v>
                </c:pt>
                <c:pt idx="5">
                  <c:v>1.2992342443729896</c:v>
                </c:pt>
              </c:numCache>
            </c:numRef>
          </c:yVal>
          <c:smooth val="1"/>
          <c:extLst xmlns:c16r2="http://schemas.microsoft.com/office/drawing/2015/06/chart">
            <c:ext xmlns:c16="http://schemas.microsoft.com/office/drawing/2014/chart" uri="{C3380CC4-5D6E-409C-BE32-E72D297353CC}">
              <c16:uniqueId val="{00000000-0F0F-44FF-BAE0-19C4CF4886D0}"/>
            </c:ext>
          </c:extLst>
        </c:ser>
        <c:ser>
          <c:idx val="1"/>
          <c:order val="1"/>
          <c:tx>
            <c:strRef>
              <c:f>Sheet1!$C$51</c:f>
              <c:strCache>
                <c:ptCount val="1"/>
                <c:pt idx="0">
                  <c:v>Nusselt numbers for 1% for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Sheet1!$A$52:$A$57</c:f>
              <c:numCache>
                <c:formatCode>General</c:formatCode>
                <c:ptCount val="6"/>
                <c:pt idx="0">
                  <c:v>0.1</c:v>
                </c:pt>
                <c:pt idx="1">
                  <c:v>0.5</c:v>
                </c:pt>
                <c:pt idx="2">
                  <c:v>1</c:v>
                </c:pt>
                <c:pt idx="3">
                  <c:v>2</c:v>
                </c:pt>
                <c:pt idx="4">
                  <c:v>3</c:v>
                </c:pt>
                <c:pt idx="5">
                  <c:v>5</c:v>
                </c:pt>
              </c:numCache>
            </c:numRef>
          </c:xVal>
          <c:yVal>
            <c:numRef>
              <c:f>Sheet1!$C$52:$C$57</c:f>
              <c:numCache>
                <c:formatCode>General</c:formatCode>
                <c:ptCount val="6"/>
                <c:pt idx="0">
                  <c:v>9.3193109094858562E-2</c:v>
                </c:pt>
                <c:pt idx="1">
                  <c:v>0.36224138219125435</c:v>
                </c:pt>
                <c:pt idx="2">
                  <c:v>0.58156231724230079</c:v>
                </c:pt>
                <c:pt idx="3">
                  <c:v>0.85699149497886318</c:v>
                </c:pt>
                <c:pt idx="4">
                  <c:v>1.0328980567112804</c:v>
                </c:pt>
                <c:pt idx="5">
                  <c:v>1.2566250605711233</c:v>
                </c:pt>
              </c:numCache>
            </c:numRef>
          </c:yVal>
          <c:smooth val="1"/>
          <c:extLst xmlns:c16r2="http://schemas.microsoft.com/office/drawing/2015/06/chart">
            <c:ext xmlns:c16="http://schemas.microsoft.com/office/drawing/2014/chart" uri="{C3380CC4-5D6E-409C-BE32-E72D297353CC}">
              <c16:uniqueId val="{00000001-0F0F-44FF-BAE0-19C4CF4886D0}"/>
            </c:ext>
          </c:extLst>
        </c:ser>
        <c:ser>
          <c:idx val="2"/>
          <c:order val="2"/>
          <c:tx>
            <c:strRef>
              <c:f>Sheet1!$D$51</c:f>
              <c:strCache>
                <c:ptCount val="1"/>
                <c:pt idx="0">
                  <c:v>Nusselt numbers for 1%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dLbls>
            <c:dLbl>
              <c:idx val="0"/>
              <c:layout/>
              <c:showVal val="1"/>
            </c:dLbl>
            <c:dLbl>
              <c:idx val="5"/>
              <c:layout/>
              <c:showVal val="1"/>
            </c:dLbl>
            <c:delete val="1"/>
          </c:dLbls>
          <c:xVal>
            <c:numRef>
              <c:f>Sheet1!$A$52:$A$57</c:f>
              <c:numCache>
                <c:formatCode>General</c:formatCode>
                <c:ptCount val="6"/>
                <c:pt idx="0">
                  <c:v>0.1</c:v>
                </c:pt>
                <c:pt idx="1">
                  <c:v>0.5</c:v>
                </c:pt>
                <c:pt idx="2">
                  <c:v>1</c:v>
                </c:pt>
                <c:pt idx="3">
                  <c:v>2</c:v>
                </c:pt>
                <c:pt idx="4">
                  <c:v>3</c:v>
                </c:pt>
                <c:pt idx="5">
                  <c:v>5</c:v>
                </c:pt>
              </c:numCache>
            </c:numRef>
          </c:xVal>
          <c:yVal>
            <c:numRef>
              <c:f>Sheet1!$D$52:$D$57</c:f>
              <c:numCache>
                <c:formatCode>General</c:formatCode>
                <c:ptCount val="6"/>
                <c:pt idx="0">
                  <c:v>9.3853611600803716E-2</c:v>
                </c:pt>
                <c:pt idx="1">
                  <c:v>0.36406577473252805</c:v>
                </c:pt>
                <c:pt idx="2">
                  <c:v>0.58371529355753238</c:v>
                </c:pt>
                <c:pt idx="3">
                  <c:v>0.8589693649422272</c:v>
                </c:pt>
                <c:pt idx="4">
                  <c:v>1.0345027691908175</c:v>
                </c:pt>
                <c:pt idx="5">
                  <c:v>1.2574410246422196</c:v>
                </c:pt>
              </c:numCache>
            </c:numRef>
          </c:yVal>
          <c:smooth val="1"/>
          <c:extLst xmlns:c16r2="http://schemas.microsoft.com/office/drawing/2015/06/chart">
            <c:ext xmlns:c16="http://schemas.microsoft.com/office/drawing/2014/chart" uri="{C3380CC4-5D6E-409C-BE32-E72D297353CC}">
              <c16:uniqueId val="{00000002-0F0F-44FF-BAE0-19C4CF4886D0}"/>
            </c:ext>
          </c:extLst>
        </c:ser>
        <c:axId val="179801472"/>
        <c:axId val="179820032"/>
      </c:scatterChart>
      <c:valAx>
        <c:axId val="179801472"/>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820032"/>
        <c:crosses val="autoZero"/>
        <c:crossBetween val="midCat"/>
      </c:valAx>
      <c:valAx>
        <c:axId val="179820032"/>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801472"/>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24.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dirty="0">
                <a:effectLst/>
              </a:rPr>
              <a:t>Nusselt Number vs Richardson number for various nanofluids</a:t>
            </a:r>
            <a:endParaRPr lang="en-IN" sz="1400" dirty="0">
              <a:effectLst/>
            </a:endParaRPr>
          </a:p>
        </c:rich>
      </c:tx>
      <c:layout/>
      <c:spPr>
        <a:noFill/>
        <a:ln>
          <a:noFill/>
        </a:ln>
        <a:effectLst/>
      </c:spPr>
    </c:title>
    <c:plotArea>
      <c:layout/>
      <c:scatterChart>
        <c:scatterStyle val="smoothMarker"/>
        <c:ser>
          <c:idx val="0"/>
          <c:order val="0"/>
          <c:tx>
            <c:strRef>
              <c:f>Sheet1!$B$64</c:f>
              <c:strCache>
                <c:ptCount val="1"/>
                <c:pt idx="0">
                  <c:v>Nusselt numbers for 2%for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5"/>
              <c:layout/>
              <c:dLblPos val="t"/>
              <c:showVal val="1"/>
            </c:dLbl>
            <c:delete val="1"/>
          </c:dLbls>
          <c:xVal>
            <c:numRef>
              <c:f>Sheet1!$A$65:$A$70</c:f>
              <c:numCache>
                <c:formatCode>General</c:formatCode>
                <c:ptCount val="6"/>
                <c:pt idx="0">
                  <c:v>0.1</c:v>
                </c:pt>
                <c:pt idx="1">
                  <c:v>0.5</c:v>
                </c:pt>
                <c:pt idx="2">
                  <c:v>1</c:v>
                </c:pt>
                <c:pt idx="3">
                  <c:v>2</c:v>
                </c:pt>
                <c:pt idx="4">
                  <c:v>3</c:v>
                </c:pt>
                <c:pt idx="5">
                  <c:v>5</c:v>
                </c:pt>
              </c:numCache>
            </c:numRef>
          </c:xVal>
          <c:yVal>
            <c:numRef>
              <c:f>Sheet1!$B$65:$B$70</c:f>
              <c:numCache>
                <c:formatCode>General</c:formatCode>
                <c:ptCount val="6"/>
                <c:pt idx="0">
                  <c:v>0.1182350964630226</c:v>
                </c:pt>
                <c:pt idx="1">
                  <c:v>0.44203520900321525</c:v>
                </c:pt>
                <c:pt idx="2">
                  <c:v>0.6928157556270097</c:v>
                </c:pt>
                <c:pt idx="3">
                  <c:v>0.99595498392282922</c:v>
                </c:pt>
                <c:pt idx="4">
                  <c:v>1.1838324758842442</c:v>
                </c:pt>
                <c:pt idx="5">
                  <c:v>1.4169963022508028</c:v>
                </c:pt>
              </c:numCache>
            </c:numRef>
          </c:yVal>
          <c:smooth val="1"/>
          <c:extLst xmlns:c16r2="http://schemas.microsoft.com/office/drawing/2015/06/chart">
            <c:ext xmlns:c16="http://schemas.microsoft.com/office/drawing/2014/chart" uri="{C3380CC4-5D6E-409C-BE32-E72D297353CC}">
              <c16:uniqueId val="{00000000-4068-4E3A-83C8-BB7698DE8F0A}"/>
            </c:ext>
          </c:extLst>
        </c:ser>
        <c:ser>
          <c:idx val="1"/>
          <c:order val="1"/>
          <c:tx>
            <c:strRef>
              <c:f>Sheet1!$C$64</c:f>
              <c:strCache>
                <c:ptCount val="1"/>
                <c:pt idx="0">
                  <c:v>Nusselt numbers for 2% for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Sheet1!$A$65:$A$70</c:f>
              <c:numCache>
                <c:formatCode>General</c:formatCode>
                <c:ptCount val="6"/>
                <c:pt idx="0">
                  <c:v>0.1</c:v>
                </c:pt>
                <c:pt idx="1">
                  <c:v>0.5</c:v>
                </c:pt>
                <c:pt idx="2">
                  <c:v>1</c:v>
                </c:pt>
                <c:pt idx="3">
                  <c:v>2</c:v>
                </c:pt>
                <c:pt idx="4">
                  <c:v>3</c:v>
                </c:pt>
                <c:pt idx="5">
                  <c:v>5</c:v>
                </c:pt>
              </c:numCache>
            </c:numRef>
          </c:xVal>
          <c:yVal>
            <c:numRef>
              <c:f>Sheet1!$C$65:$C$70</c:f>
              <c:numCache>
                <c:formatCode>General</c:formatCode>
                <c:ptCount val="6"/>
                <c:pt idx="0">
                  <c:v>9.6008626443302422E-2</c:v>
                </c:pt>
                <c:pt idx="1">
                  <c:v>0.37145247947674076</c:v>
                </c:pt>
                <c:pt idx="2">
                  <c:v>0.59459670960421751</c:v>
                </c:pt>
                <c:pt idx="3">
                  <c:v>0.87350230260962469</c:v>
                </c:pt>
                <c:pt idx="4">
                  <c:v>1.0509712674364278</c:v>
                </c:pt>
                <c:pt idx="5">
                  <c:v>1.2759504104651938</c:v>
                </c:pt>
              </c:numCache>
            </c:numRef>
          </c:yVal>
          <c:smooth val="1"/>
          <c:extLst xmlns:c16r2="http://schemas.microsoft.com/office/drawing/2015/06/chart">
            <c:ext xmlns:c16="http://schemas.microsoft.com/office/drawing/2014/chart" uri="{C3380CC4-5D6E-409C-BE32-E72D297353CC}">
              <c16:uniqueId val="{00000001-4068-4E3A-83C8-BB7698DE8F0A}"/>
            </c:ext>
          </c:extLst>
        </c:ser>
        <c:ser>
          <c:idx val="2"/>
          <c:order val="2"/>
          <c:tx>
            <c:strRef>
              <c:f>Sheet1!$D$64</c:f>
              <c:strCache>
                <c:ptCount val="1"/>
                <c:pt idx="0">
                  <c:v>Nusselt numbers for 2%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dLbls>
            <c:dLbl>
              <c:idx val="0"/>
              <c:layout/>
              <c:showVal val="1"/>
            </c:dLbl>
            <c:dLbl>
              <c:idx val="5"/>
              <c:layout/>
              <c:dLblPos val="b"/>
              <c:showVal val="1"/>
            </c:dLbl>
            <c:delete val="1"/>
          </c:dLbls>
          <c:xVal>
            <c:numRef>
              <c:f>Sheet1!$A$65:$A$70</c:f>
              <c:numCache>
                <c:formatCode>General</c:formatCode>
                <c:ptCount val="6"/>
                <c:pt idx="0">
                  <c:v>0.1</c:v>
                </c:pt>
                <c:pt idx="1">
                  <c:v>0.5</c:v>
                </c:pt>
                <c:pt idx="2">
                  <c:v>1</c:v>
                </c:pt>
                <c:pt idx="3">
                  <c:v>2</c:v>
                </c:pt>
                <c:pt idx="4">
                  <c:v>3</c:v>
                </c:pt>
                <c:pt idx="5">
                  <c:v>5</c:v>
                </c:pt>
              </c:numCache>
            </c:numRef>
          </c:xVal>
          <c:yVal>
            <c:numRef>
              <c:f>Sheet1!$D$65:$D$70</c:f>
              <c:numCache>
                <c:formatCode>General</c:formatCode>
                <c:ptCount val="6"/>
                <c:pt idx="0">
                  <c:v>9.665981057276038E-2</c:v>
                </c:pt>
                <c:pt idx="1">
                  <c:v>0.37286828006037803</c:v>
                </c:pt>
                <c:pt idx="2">
                  <c:v>0.59571566009255728</c:v>
                </c:pt>
                <c:pt idx="3">
                  <c:v>0.87339310299069461</c:v>
                </c:pt>
                <c:pt idx="4">
                  <c:v>1.0496946273657664</c:v>
                </c:pt>
                <c:pt idx="5">
                  <c:v>1.2728807205533539</c:v>
                </c:pt>
              </c:numCache>
            </c:numRef>
          </c:yVal>
          <c:smooth val="1"/>
          <c:extLst xmlns:c16r2="http://schemas.microsoft.com/office/drawing/2015/06/chart">
            <c:ext xmlns:c16="http://schemas.microsoft.com/office/drawing/2014/chart" uri="{C3380CC4-5D6E-409C-BE32-E72D297353CC}">
              <c16:uniqueId val="{00000002-4068-4E3A-83C8-BB7698DE8F0A}"/>
            </c:ext>
          </c:extLst>
        </c:ser>
        <c:axId val="179943680"/>
        <c:axId val="179954048"/>
      </c:scatterChart>
      <c:valAx>
        <c:axId val="179943680"/>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954048"/>
        <c:crosses val="autoZero"/>
        <c:crossBetween val="midCat"/>
      </c:valAx>
      <c:valAx>
        <c:axId val="179954048"/>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943680"/>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25.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dirty="0">
                <a:effectLst/>
              </a:rPr>
              <a:t>Nusselt Number vs Richardson number for various nanofluids</a:t>
            </a:r>
            <a:endParaRPr lang="en-IN" sz="1400" dirty="0">
              <a:effectLst/>
            </a:endParaRPr>
          </a:p>
        </c:rich>
      </c:tx>
      <c:layout/>
      <c:spPr>
        <a:noFill/>
        <a:ln>
          <a:noFill/>
        </a:ln>
        <a:effectLst/>
      </c:spPr>
    </c:title>
    <c:plotArea>
      <c:layout/>
      <c:scatterChart>
        <c:scatterStyle val="smoothMarker"/>
        <c:ser>
          <c:idx val="0"/>
          <c:order val="0"/>
          <c:tx>
            <c:strRef>
              <c:f>Sheet1!$B$79</c:f>
              <c:strCache>
                <c:ptCount val="1"/>
                <c:pt idx="0">
                  <c:v>Nusselt numbers for 4%for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5"/>
              <c:layout/>
              <c:showVal val="1"/>
            </c:dLbl>
            <c:delete val="1"/>
          </c:dLbls>
          <c:xVal>
            <c:numRef>
              <c:f>Sheet1!$A$80:$A$85</c:f>
              <c:numCache>
                <c:formatCode>General</c:formatCode>
                <c:ptCount val="6"/>
                <c:pt idx="0">
                  <c:v>0.1</c:v>
                </c:pt>
                <c:pt idx="1">
                  <c:v>0.5</c:v>
                </c:pt>
                <c:pt idx="2">
                  <c:v>1</c:v>
                </c:pt>
                <c:pt idx="3">
                  <c:v>2</c:v>
                </c:pt>
                <c:pt idx="4">
                  <c:v>3</c:v>
                </c:pt>
                <c:pt idx="5">
                  <c:v>5</c:v>
                </c:pt>
              </c:numCache>
            </c:numRef>
          </c:xVal>
          <c:yVal>
            <c:numRef>
              <c:f>Sheet1!$B$80:$B$85</c:f>
              <c:numCache>
                <c:formatCode>General</c:formatCode>
                <c:ptCount val="6"/>
                <c:pt idx="0">
                  <c:v>0.16212477203647413</c:v>
                </c:pt>
                <c:pt idx="1">
                  <c:v>0.57167142857142905</c:v>
                </c:pt>
                <c:pt idx="2">
                  <c:v>0.86665775075987894</c:v>
                </c:pt>
                <c:pt idx="3">
                  <c:v>1.2049579027355632</c:v>
                </c:pt>
                <c:pt idx="4">
                  <c:v>1.4060648936170204</c:v>
                </c:pt>
                <c:pt idx="5">
                  <c:v>1.646958966565351</c:v>
                </c:pt>
              </c:numCache>
            </c:numRef>
          </c:yVal>
          <c:smooth val="1"/>
          <c:extLst xmlns:c16r2="http://schemas.microsoft.com/office/drawing/2015/06/chart">
            <c:ext xmlns:c16="http://schemas.microsoft.com/office/drawing/2014/chart" uri="{C3380CC4-5D6E-409C-BE32-E72D297353CC}">
              <c16:uniqueId val="{00000000-9046-4BCC-8D40-4D8A218F8452}"/>
            </c:ext>
          </c:extLst>
        </c:ser>
        <c:ser>
          <c:idx val="1"/>
          <c:order val="1"/>
          <c:tx>
            <c:strRef>
              <c:f>Sheet1!$C$79</c:f>
              <c:strCache>
                <c:ptCount val="1"/>
                <c:pt idx="0">
                  <c:v>Nusselt numbers for 4% for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dLbls>
            <c:dLbl>
              <c:idx val="5"/>
              <c:layout/>
              <c:showVal val="1"/>
            </c:dLbl>
            <c:delete val="1"/>
          </c:dLbls>
          <c:xVal>
            <c:numRef>
              <c:f>Sheet1!$A$80:$A$85</c:f>
              <c:numCache>
                <c:formatCode>General</c:formatCode>
                <c:ptCount val="6"/>
                <c:pt idx="0">
                  <c:v>0.1</c:v>
                </c:pt>
                <c:pt idx="1">
                  <c:v>0.5</c:v>
                </c:pt>
                <c:pt idx="2">
                  <c:v>1</c:v>
                </c:pt>
                <c:pt idx="3">
                  <c:v>2</c:v>
                </c:pt>
                <c:pt idx="4">
                  <c:v>3</c:v>
                </c:pt>
                <c:pt idx="5">
                  <c:v>5</c:v>
                </c:pt>
              </c:numCache>
            </c:numRef>
          </c:xVal>
          <c:yVal>
            <c:numRef>
              <c:f>Sheet1!$C$80:$C$85</c:f>
              <c:numCache>
                <c:formatCode>General</c:formatCode>
                <c:ptCount val="6"/>
                <c:pt idx="0">
                  <c:v>0.10417032646877658</c:v>
                </c:pt>
                <c:pt idx="1">
                  <c:v>0.39807198628198548</c:v>
                </c:pt>
                <c:pt idx="2">
                  <c:v>0.63232773403033282</c:v>
                </c:pt>
                <c:pt idx="3">
                  <c:v>0.92155409792398491</c:v>
                </c:pt>
                <c:pt idx="4">
                  <c:v>1.1037608004395092</c:v>
                </c:pt>
                <c:pt idx="5">
                  <c:v>1.3328110276857517</c:v>
                </c:pt>
              </c:numCache>
            </c:numRef>
          </c:yVal>
          <c:smooth val="1"/>
          <c:extLst xmlns:c16r2="http://schemas.microsoft.com/office/drawing/2015/06/chart">
            <c:ext xmlns:c16="http://schemas.microsoft.com/office/drawing/2014/chart" uri="{C3380CC4-5D6E-409C-BE32-E72D297353CC}">
              <c16:uniqueId val="{00000001-9046-4BCC-8D40-4D8A218F8452}"/>
            </c:ext>
          </c:extLst>
        </c:ser>
        <c:ser>
          <c:idx val="2"/>
          <c:order val="2"/>
          <c:tx>
            <c:strRef>
              <c:f>Sheet1!$D$79</c:f>
              <c:strCache>
                <c:ptCount val="1"/>
                <c:pt idx="0">
                  <c:v>Nusselt numbers for 4%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dLbls>
            <c:dLbl>
              <c:idx val="5"/>
              <c:layout/>
              <c:dLblPos val="b"/>
              <c:showVal val="1"/>
            </c:dLbl>
            <c:delete val="1"/>
          </c:dLbls>
          <c:xVal>
            <c:numRef>
              <c:f>Sheet1!$A$80:$A$85</c:f>
              <c:numCache>
                <c:formatCode>General</c:formatCode>
                <c:ptCount val="6"/>
                <c:pt idx="0">
                  <c:v>0.1</c:v>
                </c:pt>
                <c:pt idx="1">
                  <c:v>0.5</c:v>
                </c:pt>
                <c:pt idx="2">
                  <c:v>1</c:v>
                </c:pt>
                <c:pt idx="3">
                  <c:v>2</c:v>
                </c:pt>
                <c:pt idx="4">
                  <c:v>3</c:v>
                </c:pt>
                <c:pt idx="5">
                  <c:v>5</c:v>
                </c:pt>
              </c:numCache>
            </c:numRef>
          </c:xVal>
          <c:yVal>
            <c:numRef>
              <c:f>Sheet1!$D$80:$D$85</c:f>
              <c:numCache>
                <c:formatCode>General</c:formatCode>
                <c:ptCount val="6"/>
                <c:pt idx="0">
                  <c:v>0.10291817312133007</c:v>
                </c:pt>
                <c:pt idx="1">
                  <c:v>0.39238256251237108</c:v>
                </c:pt>
                <c:pt idx="2">
                  <c:v>0.62231774097776527</c:v>
                </c:pt>
                <c:pt idx="3">
                  <c:v>0.9055035627102983</c:v>
                </c:pt>
                <c:pt idx="4">
                  <c:v>1.0836633238767575</c:v>
                </c:pt>
                <c:pt idx="5">
                  <c:v>1.3074942270897916</c:v>
                </c:pt>
              </c:numCache>
            </c:numRef>
          </c:yVal>
          <c:smooth val="1"/>
          <c:extLst xmlns:c16r2="http://schemas.microsoft.com/office/drawing/2015/06/chart">
            <c:ext xmlns:c16="http://schemas.microsoft.com/office/drawing/2014/chart" uri="{C3380CC4-5D6E-409C-BE32-E72D297353CC}">
              <c16:uniqueId val="{00000002-9046-4BCC-8D40-4D8A218F8452}"/>
            </c:ext>
          </c:extLst>
        </c:ser>
        <c:axId val="180058368"/>
        <c:axId val="180068736"/>
      </c:scatterChart>
      <c:valAx>
        <c:axId val="180058368"/>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068736"/>
        <c:crosses val="autoZero"/>
        <c:crossBetween val="midCat"/>
      </c:valAx>
      <c:valAx>
        <c:axId val="180068736"/>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058368"/>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26.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Average shear stress for various nanofluids at 1% volume concentration</a:t>
            </a:r>
            <a:endParaRPr lang="en-IN" dirty="0"/>
          </a:p>
        </c:rich>
      </c:tx>
      <c:layout/>
      <c:spPr>
        <a:noFill/>
        <a:ln>
          <a:noFill/>
        </a:ln>
        <a:effectLst/>
      </c:spPr>
    </c:title>
    <c:plotArea>
      <c:layout/>
      <c:scatterChart>
        <c:scatterStyle val="smoothMarker"/>
        <c:ser>
          <c:idx val="0"/>
          <c:order val="0"/>
          <c:tx>
            <c:strRef>
              <c:f>Sheet1!$C$68</c:f>
              <c:strCache>
                <c:ptCount val="1"/>
                <c:pt idx="0">
                  <c:v>avg shear stress for 1% 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5"/>
              <c:layout/>
              <c:showVal val="1"/>
            </c:dLbl>
            <c:delete val="1"/>
          </c:dLbls>
          <c:xVal>
            <c:numRef>
              <c:f>Sheet1!$B$69:$B$74</c:f>
              <c:numCache>
                <c:formatCode>General</c:formatCode>
                <c:ptCount val="6"/>
                <c:pt idx="0">
                  <c:v>0.1</c:v>
                </c:pt>
                <c:pt idx="1">
                  <c:v>0.5</c:v>
                </c:pt>
                <c:pt idx="2">
                  <c:v>1</c:v>
                </c:pt>
                <c:pt idx="3">
                  <c:v>2</c:v>
                </c:pt>
                <c:pt idx="4">
                  <c:v>3</c:v>
                </c:pt>
                <c:pt idx="5">
                  <c:v>5</c:v>
                </c:pt>
              </c:numCache>
            </c:numRef>
          </c:xVal>
          <c:yVal>
            <c:numRef>
              <c:f>Sheet1!$C$69:$C$74</c:f>
              <c:numCache>
                <c:formatCode>General</c:formatCode>
                <c:ptCount val="6"/>
                <c:pt idx="0">
                  <c:v>7.611440000000004E-3</c:v>
                </c:pt>
                <c:pt idx="1">
                  <c:v>7.8008490000000081E-3</c:v>
                </c:pt>
                <c:pt idx="2">
                  <c:v>8.0393040000000006E-3</c:v>
                </c:pt>
                <c:pt idx="3">
                  <c:v>8.5323520000000069E-3</c:v>
                </c:pt>
                <c:pt idx="4">
                  <c:v>9.037794000000007E-3</c:v>
                </c:pt>
                <c:pt idx="5">
                  <c:v>1.0051089999999999E-2</c:v>
                </c:pt>
              </c:numCache>
            </c:numRef>
          </c:yVal>
          <c:smooth val="1"/>
          <c:extLst xmlns:c16r2="http://schemas.microsoft.com/office/drawing/2015/06/chart">
            <c:ext xmlns:c16="http://schemas.microsoft.com/office/drawing/2014/chart" uri="{C3380CC4-5D6E-409C-BE32-E72D297353CC}">
              <c16:uniqueId val="{00000000-9109-463C-8F55-9E5036FAD250}"/>
            </c:ext>
          </c:extLst>
        </c:ser>
        <c:ser>
          <c:idx val="1"/>
          <c:order val="1"/>
          <c:tx>
            <c:strRef>
              <c:f>Sheet1!$D$68</c:f>
              <c:strCache>
                <c:ptCount val="1"/>
                <c:pt idx="0">
                  <c:v>avg shear stress for 1% foe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Sheet1!$B$69:$B$74</c:f>
              <c:numCache>
                <c:formatCode>General</c:formatCode>
                <c:ptCount val="6"/>
                <c:pt idx="0">
                  <c:v>0.1</c:v>
                </c:pt>
                <c:pt idx="1">
                  <c:v>0.5</c:v>
                </c:pt>
                <c:pt idx="2">
                  <c:v>1</c:v>
                </c:pt>
                <c:pt idx="3">
                  <c:v>2</c:v>
                </c:pt>
                <c:pt idx="4">
                  <c:v>3</c:v>
                </c:pt>
                <c:pt idx="5">
                  <c:v>5</c:v>
                </c:pt>
              </c:numCache>
            </c:numRef>
          </c:xVal>
          <c:yVal>
            <c:numRef>
              <c:f>Sheet1!$D$69:$D$74</c:f>
              <c:numCache>
                <c:formatCode>General</c:formatCode>
                <c:ptCount val="6"/>
                <c:pt idx="0">
                  <c:v>6.9824790000000041E-3</c:v>
                </c:pt>
                <c:pt idx="1">
                  <c:v>7.1609079999999997E-3</c:v>
                </c:pt>
                <c:pt idx="2">
                  <c:v>7.3855950000000035E-3</c:v>
                </c:pt>
                <c:pt idx="3">
                  <c:v>7.8460440000000034E-3</c:v>
                </c:pt>
                <c:pt idx="4">
                  <c:v>8.3146650000000006E-3</c:v>
                </c:pt>
                <c:pt idx="5">
                  <c:v>9.2496880000000007E-3</c:v>
                </c:pt>
              </c:numCache>
            </c:numRef>
          </c:yVal>
          <c:smooth val="1"/>
          <c:extLst xmlns:c16r2="http://schemas.microsoft.com/office/drawing/2015/06/chart">
            <c:ext xmlns:c16="http://schemas.microsoft.com/office/drawing/2014/chart" uri="{C3380CC4-5D6E-409C-BE32-E72D297353CC}">
              <c16:uniqueId val="{00000001-9109-463C-8F55-9E5036FAD250}"/>
            </c:ext>
          </c:extLst>
        </c:ser>
        <c:ser>
          <c:idx val="2"/>
          <c:order val="2"/>
          <c:tx>
            <c:strRef>
              <c:f>Sheet1!$E$68</c:f>
              <c:strCache>
                <c:ptCount val="1"/>
                <c:pt idx="0">
                  <c:v>avg shear stress for 1%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dLbls>
            <c:dLbl>
              <c:idx val="0"/>
              <c:layout/>
              <c:showVal val="1"/>
            </c:dLbl>
            <c:dLbl>
              <c:idx val="5"/>
              <c:layout/>
              <c:dLblPos val="b"/>
              <c:showVal val="1"/>
            </c:dLbl>
            <c:delete val="1"/>
          </c:dLbls>
          <c:xVal>
            <c:numRef>
              <c:f>Sheet1!$B$69:$B$74</c:f>
              <c:numCache>
                <c:formatCode>General</c:formatCode>
                <c:ptCount val="6"/>
                <c:pt idx="0">
                  <c:v>0.1</c:v>
                </c:pt>
                <c:pt idx="1">
                  <c:v>0.5</c:v>
                </c:pt>
                <c:pt idx="2">
                  <c:v>1</c:v>
                </c:pt>
                <c:pt idx="3">
                  <c:v>2</c:v>
                </c:pt>
                <c:pt idx="4">
                  <c:v>3</c:v>
                </c:pt>
                <c:pt idx="5">
                  <c:v>5</c:v>
                </c:pt>
              </c:numCache>
            </c:numRef>
          </c:xVal>
          <c:yVal>
            <c:numRef>
              <c:f>Sheet1!$E$69:$E$74</c:f>
              <c:numCache>
                <c:formatCode>General</c:formatCode>
                <c:ptCount val="6"/>
                <c:pt idx="0">
                  <c:v>6.884893000000003E-3</c:v>
                </c:pt>
                <c:pt idx="1">
                  <c:v>7.061313000000004E-3</c:v>
                </c:pt>
                <c:pt idx="2">
                  <c:v>7.2832580000000095E-3</c:v>
                </c:pt>
                <c:pt idx="3">
                  <c:v>7.7385200000000039E-3</c:v>
                </c:pt>
                <c:pt idx="4">
                  <c:v>8.2020780000000015E-3</c:v>
                </c:pt>
                <c:pt idx="5">
                  <c:v>9.1270570000000027E-3</c:v>
                </c:pt>
              </c:numCache>
            </c:numRef>
          </c:yVal>
          <c:smooth val="1"/>
          <c:extLst xmlns:c16r2="http://schemas.microsoft.com/office/drawing/2015/06/chart">
            <c:ext xmlns:c16="http://schemas.microsoft.com/office/drawing/2014/chart" uri="{C3380CC4-5D6E-409C-BE32-E72D297353CC}">
              <c16:uniqueId val="{00000002-9109-463C-8F55-9E5036FAD250}"/>
            </c:ext>
          </c:extLst>
        </c:ser>
        <c:axId val="180097792"/>
        <c:axId val="180099712"/>
      </c:scatterChart>
      <c:valAx>
        <c:axId val="180097792"/>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099712"/>
        <c:crosses val="autoZero"/>
        <c:crossBetween val="midCat"/>
      </c:valAx>
      <c:valAx>
        <c:axId val="180099712"/>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097792"/>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27.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dirty="0">
                <a:effectLst/>
              </a:rPr>
              <a:t>Average shear stress for various nanofluids at 1% volume concentration</a:t>
            </a:r>
            <a:endParaRPr lang="en-IN" sz="1400" dirty="0">
              <a:effectLst/>
            </a:endParaRPr>
          </a:p>
        </c:rich>
      </c:tx>
      <c:layout/>
      <c:spPr>
        <a:noFill/>
        <a:ln>
          <a:noFill/>
        </a:ln>
        <a:effectLst/>
      </c:spPr>
    </c:title>
    <c:plotArea>
      <c:layout/>
      <c:scatterChart>
        <c:scatterStyle val="smoothMarker"/>
        <c:ser>
          <c:idx val="0"/>
          <c:order val="0"/>
          <c:tx>
            <c:strRef>
              <c:f>Sheet1!$C$85</c:f>
              <c:strCache>
                <c:ptCount val="1"/>
                <c:pt idx="0">
                  <c:v>avg shear stress for 2% 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5"/>
              <c:layout/>
              <c:showVal val="1"/>
            </c:dLbl>
            <c:delete val="1"/>
          </c:dLbls>
          <c:xVal>
            <c:numRef>
              <c:f>Sheet1!$B$86:$B$91</c:f>
              <c:numCache>
                <c:formatCode>General</c:formatCode>
                <c:ptCount val="6"/>
                <c:pt idx="0">
                  <c:v>0.1</c:v>
                </c:pt>
                <c:pt idx="1">
                  <c:v>0.5</c:v>
                </c:pt>
                <c:pt idx="2">
                  <c:v>1</c:v>
                </c:pt>
                <c:pt idx="3">
                  <c:v>2</c:v>
                </c:pt>
                <c:pt idx="4">
                  <c:v>3</c:v>
                </c:pt>
                <c:pt idx="5">
                  <c:v>5</c:v>
                </c:pt>
              </c:numCache>
            </c:numRef>
          </c:xVal>
          <c:yVal>
            <c:numRef>
              <c:f>Sheet1!$C$86:$C$91</c:f>
              <c:numCache>
                <c:formatCode>General</c:formatCode>
                <c:ptCount val="6"/>
                <c:pt idx="0">
                  <c:v>8.9436190000000068E-3</c:v>
                </c:pt>
                <c:pt idx="1">
                  <c:v>9.149997E-3</c:v>
                </c:pt>
                <c:pt idx="2">
                  <c:v>9.4113250000000034E-3</c:v>
                </c:pt>
                <c:pt idx="3">
                  <c:v>9.9579710000000047E-3</c:v>
                </c:pt>
                <c:pt idx="4">
                  <c:v>1.0524220000000001E-2</c:v>
                </c:pt>
                <c:pt idx="5">
                  <c:v>1.1670570000000012E-2</c:v>
                </c:pt>
              </c:numCache>
            </c:numRef>
          </c:yVal>
          <c:smooth val="1"/>
          <c:extLst xmlns:c16r2="http://schemas.microsoft.com/office/drawing/2015/06/chart">
            <c:ext xmlns:c16="http://schemas.microsoft.com/office/drawing/2014/chart" uri="{C3380CC4-5D6E-409C-BE32-E72D297353CC}">
              <c16:uniqueId val="{00000000-3805-4B29-846F-7E993F5587E5}"/>
            </c:ext>
          </c:extLst>
        </c:ser>
        <c:ser>
          <c:idx val="1"/>
          <c:order val="1"/>
          <c:tx>
            <c:strRef>
              <c:f>Sheet1!$D$85</c:f>
              <c:strCache>
                <c:ptCount val="1"/>
                <c:pt idx="0">
                  <c:v>avg shear stress for 2% foe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Sheet1!$B$86:$B$91</c:f>
              <c:numCache>
                <c:formatCode>General</c:formatCode>
                <c:ptCount val="6"/>
                <c:pt idx="0">
                  <c:v>0.1</c:v>
                </c:pt>
                <c:pt idx="1">
                  <c:v>0.5</c:v>
                </c:pt>
                <c:pt idx="2">
                  <c:v>1</c:v>
                </c:pt>
                <c:pt idx="3">
                  <c:v>2</c:v>
                </c:pt>
                <c:pt idx="4">
                  <c:v>3</c:v>
                </c:pt>
                <c:pt idx="5">
                  <c:v>5</c:v>
                </c:pt>
              </c:numCache>
            </c:numRef>
          </c:xVal>
          <c:yVal>
            <c:numRef>
              <c:f>Sheet1!$D$86:$D$91</c:f>
              <c:numCache>
                <c:formatCode>General</c:formatCode>
                <c:ptCount val="6"/>
                <c:pt idx="0">
                  <c:v>7.4054280000000082E-3</c:v>
                </c:pt>
                <c:pt idx="1">
                  <c:v>7.592003000000006E-3</c:v>
                </c:pt>
                <c:pt idx="2">
                  <c:v>7.8264500000000004E-3</c:v>
                </c:pt>
                <c:pt idx="3">
                  <c:v>8.3084890000000074E-3</c:v>
                </c:pt>
                <c:pt idx="4">
                  <c:v>8.8003920000000076E-3</c:v>
                </c:pt>
                <c:pt idx="5">
                  <c:v>9.7838570000000069E-3</c:v>
                </c:pt>
              </c:numCache>
            </c:numRef>
          </c:yVal>
          <c:smooth val="1"/>
          <c:extLst xmlns:c16r2="http://schemas.microsoft.com/office/drawing/2015/06/chart">
            <c:ext xmlns:c16="http://schemas.microsoft.com/office/drawing/2014/chart" uri="{C3380CC4-5D6E-409C-BE32-E72D297353CC}">
              <c16:uniqueId val="{00000001-3805-4B29-846F-7E993F5587E5}"/>
            </c:ext>
          </c:extLst>
        </c:ser>
        <c:ser>
          <c:idx val="2"/>
          <c:order val="2"/>
          <c:tx>
            <c:strRef>
              <c:f>Sheet1!$E$85</c:f>
              <c:strCache>
                <c:ptCount val="1"/>
                <c:pt idx="0">
                  <c:v>avg shear stress for 2%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dLbls>
            <c:dLbl>
              <c:idx val="0"/>
              <c:layout/>
              <c:dLblPos val="b"/>
              <c:showVal val="1"/>
            </c:dLbl>
            <c:dLbl>
              <c:idx val="5"/>
              <c:layout/>
              <c:showVal val="1"/>
            </c:dLbl>
            <c:delete val="1"/>
          </c:dLbls>
          <c:xVal>
            <c:numRef>
              <c:f>Sheet1!$B$86:$B$91</c:f>
              <c:numCache>
                <c:formatCode>General</c:formatCode>
                <c:ptCount val="6"/>
                <c:pt idx="0">
                  <c:v>0.1</c:v>
                </c:pt>
                <c:pt idx="1">
                  <c:v>0.5</c:v>
                </c:pt>
                <c:pt idx="2">
                  <c:v>1</c:v>
                </c:pt>
                <c:pt idx="3">
                  <c:v>2</c:v>
                </c:pt>
                <c:pt idx="4">
                  <c:v>3</c:v>
                </c:pt>
                <c:pt idx="5">
                  <c:v>5</c:v>
                </c:pt>
              </c:numCache>
            </c:numRef>
          </c:xVal>
          <c:yVal>
            <c:numRef>
              <c:f>Sheet1!$E$86:$E$91</c:f>
              <c:numCache>
                <c:formatCode>General</c:formatCode>
                <c:ptCount val="6"/>
                <c:pt idx="0">
                  <c:v>7.1525989999999999E-3</c:v>
                </c:pt>
                <c:pt idx="1">
                  <c:v>7.3340410000000038E-3</c:v>
                </c:pt>
                <c:pt idx="2">
                  <c:v>7.5622220000000039E-3</c:v>
                </c:pt>
                <c:pt idx="3">
                  <c:v>8.0317910000000034E-3</c:v>
                </c:pt>
                <c:pt idx="4">
                  <c:v>8.511121E-3</c:v>
                </c:pt>
                <c:pt idx="5">
                  <c:v>9.4692520000000079E-3</c:v>
                </c:pt>
              </c:numCache>
            </c:numRef>
          </c:yVal>
          <c:smooth val="1"/>
          <c:extLst xmlns:c16r2="http://schemas.microsoft.com/office/drawing/2015/06/chart">
            <c:ext xmlns:c16="http://schemas.microsoft.com/office/drawing/2014/chart" uri="{C3380CC4-5D6E-409C-BE32-E72D297353CC}">
              <c16:uniqueId val="{00000002-3805-4B29-846F-7E993F5587E5}"/>
            </c:ext>
          </c:extLst>
        </c:ser>
        <c:axId val="180174208"/>
        <c:axId val="180180480"/>
      </c:scatterChart>
      <c:valAx>
        <c:axId val="180174208"/>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180480"/>
        <c:crosses val="autoZero"/>
        <c:crossBetween val="midCat"/>
      </c:valAx>
      <c:valAx>
        <c:axId val="180180480"/>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174208"/>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28.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dirty="0">
                <a:effectLst/>
              </a:rPr>
              <a:t>Average shear stress </a:t>
            </a:r>
            <a:r>
              <a:rPr lang="en-US" sz="1400" b="0" i="0" baseline="0" dirty="0">
                <a:effectLst/>
              </a:rPr>
              <a:t>for various nanofluids at 4% volume concentration</a:t>
            </a:r>
            <a:endParaRPr lang="en-IN" sz="1400" dirty="0">
              <a:effectLst/>
            </a:endParaRPr>
          </a:p>
        </c:rich>
      </c:tx>
      <c:layout/>
      <c:spPr>
        <a:noFill/>
        <a:ln>
          <a:noFill/>
        </a:ln>
        <a:effectLst/>
      </c:spPr>
    </c:title>
    <c:plotArea>
      <c:layout/>
      <c:scatterChart>
        <c:scatterStyle val="smoothMarker"/>
        <c:ser>
          <c:idx val="0"/>
          <c:order val="0"/>
          <c:tx>
            <c:strRef>
              <c:f>Sheet1!$C$85</c:f>
              <c:strCache>
                <c:ptCount val="1"/>
                <c:pt idx="0">
                  <c:v>avg shear stress for 2% 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showVal val="1"/>
            </c:dLbl>
            <c:dLbl>
              <c:idx val="5"/>
              <c:layout/>
              <c:showVal val="1"/>
            </c:dLbl>
            <c:delete val="1"/>
          </c:dLbls>
          <c:xVal>
            <c:numRef>
              <c:f>Sheet1!$B$86:$B$91</c:f>
              <c:numCache>
                <c:formatCode>General</c:formatCode>
                <c:ptCount val="6"/>
                <c:pt idx="0">
                  <c:v>0.1</c:v>
                </c:pt>
                <c:pt idx="1">
                  <c:v>0.5</c:v>
                </c:pt>
                <c:pt idx="2">
                  <c:v>1</c:v>
                </c:pt>
                <c:pt idx="3">
                  <c:v>2</c:v>
                </c:pt>
                <c:pt idx="4">
                  <c:v>3</c:v>
                </c:pt>
                <c:pt idx="5">
                  <c:v>5</c:v>
                </c:pt>
              </c:numCache>
            </c:numRef>
          </c:xVal>
          <c:yVal>
            <c:numRef>
              <c:f>Sheet1!$C$86:$C$91</c:f>
              <c:numCache>
                <c:formatCode>General</c:formatCode>
                <c:ptCount val="6"/>
                <c:pt idx="0">
                  <c:v>1.345261E-2</c:v>
                </c:pt>
                <c:pt idx="1">
                  <c:v>1.3701680000000004E-2</c:v>
                </c:pt>
                <c:pt idx="2">
                  <c:v>1.4022049999999998E-2</c:v>
                </c:pt>
                <c:pt idx="3">
                  <c:v>1.470695E-2</c:v>
                </c:pt>
                <c:pt idx="4">
                  <c:v>1.5434680000000001E-2</c:v>
                </c:pt>
                <c:pt idx="5">
                  <c:v>1.6946180000000009E-2</c:v>
                </c:pt>
              </c:numCache>
            </c:numRef>
          </c:yVal>
          <c:smooth val="1"/>
          <c:extLst xmlns:c16r2="http://schemas.microsoft.com/office/drawing/2015/06/chart">
            <c:ext xmlns:c16="http://schemas.microsoft.com/office/drawing/2014/chart" uri="{C3380CC4-5D6E-409C-BE32-E72D297353CC}">
              <c16:uniqueId val="{00000000-9B4B-46EF-9897-2DF34A7B3EE0}"/>
            </c:ext>
          </c:extLst>
        </c:ser>
        <c:ser>
          <c:idx val="1"/>
          <c:order val="1"/>
          <c:tx>
            <c:strRef>
              <c:f>Sheet1!$D$85</c:f>
              <c:strCache>
                <c:ptCount val="1"/>
                <c:pt idx="0">
                  <c:v>avg shear stress for 2% for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dLbls>
            <c:dLbl>
              <c:idx val="5"/>
              <c:layout/>
              <c:showVal val="1"/>
            </c:dLbl>
            <c:delete val="1"/>
          </c:dLbls>
          <c:xVal>
            <c:numRef>
              <c:f>Sheet1!$B$86:$B$91</c:f>
              <c:numCache>
                <c:formatCode>General</c:formatCode>
                <c:ptCount val="6"/>
                <c:pt idx="0">
                  <c:v>0.1</c:v>
                </c:pt>
                <c:pt idx="1">
                  <c:v>0.5</c:v>
                </c:pt>
                <c:pt idx="2">
                  <c:v>1</c:v>
                </c:pt>
                <c:pt idx="3">
                  <c:v>2</c:v>
                </c:pt>
                <c:pt idx="4">
                  <c:v>3</c:v>
                </c:pt>
                <c:pt idx="5">
                  <c:v>5</c:v>
                </c:pt>
              </c:numCache>
            </c:numRef>
          </c:xVal>
          <c:yVal>
            <c:numRef>
              <c:f>Sheet1!$D$86:$D$91</c:f>
              <c:numCache>
                <c:formatCode>General</c:formatCode>
                <c:ptCount val="6"/>
                <c:pt idx="0">
                  <c:v>8.4972970000000026E-3</c:v>
                </c:pt>
                <c:pt idx="1">
                  <c:v>8.7010530000000003E-3</c:v>
                </c:pt>
                <c:pt idx="2">
                  <c:v>8.9574430000000042E-3</c:v>
                </c:pt>
                <c:pt idx="3">
                  <c:v>9.4884930000000041E-3</c:v>
                </c:pt>
                <c:pt idx="4">
                  <c:v>1.003425E-2</c:v>
                </c:pt>
                <c:pt idx="5">
                  <c:v>1.1132400000000001E-2</c:v>
                </c:pt>
              </c:numCache>
            </c:numRef>
          </c:yVal>
          <c:smooth val="1"/>
          <c:extLst xmlns:c16r2="http://schemas.microsoft.com/office/drawing/2015/06/chart">
            <c:ext xmlns:c16="http://schemas.microsoft.com/office/drawing/2014/chart" uri="{C3380CC4-5D6E-409C-BE32-E72D297353CC}">
              <c16:uniqueId val="{00000001-9B4B-46EF-9897-2DF34A7B3EE0}"/>
            </c:ext>
          </c:extLst>
        </c:ser>
        <c:ser>
          <c:idx val="2"/>
          <c:order val="2"/>
          <c:tx>
            <c:strRef>
              <c:f>Sheet1!$E$85</c:f>
              <c:strCache>
                <c:ptCount val="1"/>
                <c:pt idx="0">
                  <c:v>avg shear stress for 2%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dLbls>
            <c:dLbl>
              <c:idx val="0"/>
              <c:layout/>
              <c:showVal val="1"/>
            </c:dLbl>
            <c:dLbl>
              <c:idx val="5"/>
              <c:layout/>
              <c:dLblPos val="b"/>
              <c:showVal val="1"/>
            </c:dLbl>
            <c:delete val="1"/>
          </c:dLbls>
          <c:xVal>
            <c:numRef>
              <c:f>Sheet1!$B$86:$B$91</c:f>
              <c:numCache>
                <c:formatCode>General</c:formatCode>
                <c:ptCount val="6"/>
                <c:pt idx="0">
                  <c:v>0.1</c:v>
                </c:pt>
                <c:pt idx="1">
                  <c:v>0.5</c:v>
                </c:pt>
                <c:pt idx="2">
                  <c:v>1</c:v>
                </c:pt>
                <c:pt idx="3">
                  <c:v>2</c:v>
                </c:pt>
                <c:pt idx="4">
                  <c:v>3</c:v>
                </c:pt>
                <c:pt idx="5">
                  <c:v>5</c:v>
                </c:pt>
              </c:numCache>
            </c:numRef>
          </c:xVal>
          <c:yVal>
            <c:numRef>
              <c:f>Sheet1!$E$86:$E$91</c:f>
              <c:numCache>
                <c:formatCode>General</c:formatCode>
                <c:ptCount val="6"/>
                <c:pt idx="0">
                  <c:v>7.7476610000000038E-3</c:v>
                </c:pt>
                <c:pt idx="1">
                  <c:v>7.9391740000000037E-3</c:v>
                </c:pt>
                <c:pt idx="2">
                  <c:v>8.1803850000000001E-3</c:v>
                </c:pt>
                <c:pt idx="3">
                  <c:v>8.6797930000000068E-3</c:v>
                </c:pt>
                <c:pt idx="4">
                  <c:v>9.1922500000000008E-3</c:v>
                </c:pt>
                <c:pt idx="5">
                  <c:v>1.0221070000000004E-2</c:v>
                </c:pt>
              </c:numCache>
            </c:numRef>
          </c:yVal>
          <c:smooth val="1"/>
          <c:extLst xmlns:c16r2="http://schemas.microsoft.com/office/drawing/2015/06/chart">
            <c:ext xmlns:c16="http://schemas.microsoft.com/office/drawing/2014/chart" uri="{C3380CC4-5D6E-409C-BE32-E72D297353CC}">
              <c16:uniqueId val="{00000002-9B4B-46EF-9897-2DF34A7B3EE0}"/>
            </c:ext>
          </c:extLst>
        </c:ser>
        <c:axId val="180444160"/>
        <c:axId val="180450432"/>
      </c:scatterChart>
      <c:valAx>
        <c:axId val="180444160"/>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450432"/>
        <c:crosses val="autoZero"/>
        <c:crossBetween val="midCat"/>
      </c:valAx>
      <c:valAx>
        <c:axId val="180450432"/>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444160"/>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29.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dirty="0">
                <a:effectLst/>
              </a:rPr>
              <a:t>Pumping power </a:t>
            </a:r>
            <a:r>
              <a:rPr lang="en-US" sz="1400" b="0" i="0" baseline="0" dirty="0">
                <a:effectLst/>
              </a:rPr>
              <a:t>for various nanofluids at 1% volume concentration</a:t>
            </a:r>
            <a:endParaRPr lang="en-IN" sz="1400" dirty="0">
              <a:effectLst/>
            </a:endParaRPr>
          </a:p>
        </c:rich>
      </c:tx>
      <c:layout/>
      <c:spPr>
        <a:noFill/>
        <a:ln>
          <a:noFill/>
        </a:ln>
        <a:effectLst/>
      </c:spPr>
    </c:title>
    <c:plotArea>
      <c:layout/>
      <c:scatterChart>
        <c:scatterStyle val="smoothMarker"/>
        <c:ser>
          <c:idx val="0"/>
          <c:order val="0"/>
          <c:tx>
            <c:strRef>
              <c:f>Sheet1!$C$113</c:f>
              <c:strCache>
                <c:ptCount val="1"/>
                <c:pt idx="0">
                  <c:v>Pumping power for 1% 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dLblPos val="t"/>
              <c:showVal val="1"/>
            </c:dLbl>
            <c:dLbl>
              <c:idx val="4"/>
              <c:layout/>
              <c:showVal val="1"/>
            </c:dLbl>
            <c:delete val="1"/>
          </c:dLbls>
          <c:xVal>
            <c:numRef>
              <c:f>Sheet1!$B$114:$B$119</c:f>
              <c:numCache>
                <c:formatCode>General</c:formatCode>
                <c:ptCount val="6"/>
                <c:pt idx="0">
                  <c:v>0.1</c:v>
                </c:pt>
                <c:pt idx="1">
                  <c:v>0.51</c:v>
                </c:pt>
                <c:pt idx="2">
                  <c:v>2</c:v>
                </c:pt>
                <c:pt idx="3">
                  <c:v>3</c:v>
                </c:pt>
                <c:pt idx="4">
                  <c:v>5</c:v>
                </c:pt>
              </c:numCache>
            </c:numRef>
          </c:xVal>
          <c:yVal>
            <c:numRef>
              <c:f>Sheet1!$C$114:$C$119</c:f>
              <c:numCache>
                <c:formatCode>General</c:formatCode>
                <c:ptCount val="6"/>
                <c:pt idx="0">
                  <c:v>6.4519999999999994E-2</c:v>
                </c:pt>
                <c:pt idx="1">
                  <c:v>6.5301000000000012E-2</c:v>
                </c:pt>
                <c:pt idx="2">
                  <c:v>6.6210000000000005E-2</c:v>
                </c:pt>
                <c:pt idx="3">
                  <c:v>6.7987000000000034E-2</c:v>
                </c:pt>
                <c:pt idx="4">
                  <c:v>6.9717000000000084E-2</c:v>
                </c:pt>
                <c:pt idx="5">
                  <c:v>7.297300000000001E-2</c:v>
                </c:pt>
              </c:numCache>
            </c:numRef>
          </c:yVal>
          <c:smooth val="1"/>
          <c:extLst xmlns:c16r2="http://schemas.microsoft.com/office/drawing/2015/06/chart">
            <c:ext xmlns:c16="http://schemas.microsoft.com/office/drawing/2014/chart" uri="{C3380CC4-5D6E-409C-BE32-E72D297353CC}">
              <c16:uniqueId val="{00000000-0DA8-43A8-AA22-A9025E9E1DD3}"/>
            </c:ext>
          </c:extLst>
        </c:ser>
        <c:ser>
          <c:idx val="1"/>
          <c:order val="1"/>
          <c:tx>
            <c:strRef>
              <c:f>Sheet1!$D$113</c:f>
              <c:strCache>
                <c:ptCount val="1"/>
                <c:pt idx="0">
                  <c:v>Pumping power 1% for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Sheet1!$B$114:$B$119</c:f>
              <c:numCache>
                <c:formatCode>General</c:formatCode>
                <c:ptCount val="6"/>
                <c:pt idx="0">
                  <c:v>0.1</c:v>
                </c:pt>
                <c:pt idx="1">
                  <c:v>0.51</c:v>
                </c:pt>
                <c:pt idx="2">
                  <c:v>2</c:v>
                </c:pt>
                <c:pt idx="3">
                  <c:v>3</c:v>
                </c:pt>
                <c:pt idx="4">
                  <c:v>5</c:v>
                </c:pt>
              </c:numCache>
            </c:numRef>
          </c:xVal>
          <c:yVal>
            <c:numRef>
              <c:f>Sheet1!$D$114:$D$119</c:f>
              <c:numCache>
                <c:formatCode>General</c:formatCode>
                <c:ptCount val="6"/>
                <c:pt idx="0">
                  <c:v>5.6303609469021638E-2</c:v>
                </c:pt>
                <c:pt idx="1">
                  <c:v>5.6981216049714102E-2</c:v>
                </c:pt>
                <c:pt idx="2">
                  <c:v>5.7796509525727673E-2</c:v>
                </c:pt>
                <c:pt idx="3">
                  <c:v>5.9387406221381382E-2</c:v>
                </c:pt>
                <c:pt idx="4">
                  <c:v>6.0880430289271439E-2</c:v>
                </c:pt>
                <c:pt idx="5">
                  <c:v>6.3736421543427096E-2</c:v>
                </c:pt>
              </c:numCache>
            </c:numRef>
          </c:yVal>
          <c:smooth val="1"/>
          <c:extLst xmlns:c16r2="http://schemas.microsoft.com/office/drawing/2015/06/chart">
            <c:ext xmlns:c16="http://schemas.microsoft.com/office/drawing/2014/chart" uri="{C3380CC4-5D6E-409C-BE32-E72D297353CC}">
              <c16:uniqueId val="{00000001-0DA8-43A8-AA22-A9025E9E1DD3}"/>
            </c:ext>
          </c:extLst>
        </c:ser>
        <c:ser>
          <c:idx val="2"/>
          <c:order val="2"/>
          <c:tx>
            <c:strRef>
              <c:f>Sheet1!$E$113</c:f>
              <c:strCache>
                <c:ptCount val="1"/>
                <c:pt idx="0">
                  <c:v>Pumping power for 1%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dLbls>
            <c:dLbl>
              <c:idx val="0"/>
              <c:layout/>
              <c:dLblPos val="b"/>
              <c:showVal val="1"/>
            </c:dLbl>
            <c:showVal val="1"/>
          </c:dLbls>
          <c:xVal>
            <c:numRef>
              <c:f>Sheet1!$B$114:$B$119</c:f>
              <c:numCache>
                <c:formatCode>General</c:formatCode>
                <c:ptCount val="6"/>
                <c:pt idx="0">
                  <c:v>0.1</c:v>
                </c:pt>
                <c:pt idx="1">
                  <c:v>0.51</c:v>
                </c:pt>
                <c:pt idx="2">
                  <c:v>2</c:v>
                </c:pt>
                <c:pt idx="3">
                  <c:v>3</c:v>
                </c:pt>
                <c:pt idx="4">
                  <c:v>5</c:v>
                </c:pt>
              </c:numCache>
            </c:numRef>
          </c:xVal>
          <c:yVal>
            <c:numRef>
              <c:f>Sheet1!$E$114:$E$119</c:f>
              <c:numCache>
                <c:formatCode>General</c:formatCode>
                <c:ptCount val="6"/>
                <c:pt idx="0">
                  <c:v>5.4968858912314893E-2</c:v>
                </c:pt>
                <c:pt idx="1">
                  <c:v>5.563546921853673E-2</c:v>
                </c:pt>
                <c:pt idx="2">
                  <c:v>5.6433805086892726E-2</c:v>
                </c:pt>
                <c:pt idx="3">
                  <c:v>5.7967809011427729E-2</c:v>
                </c:pt>
                <c:pt idx="4">
                  <c:v>5.9453418042454104E-2</c:v>
                </c:pt>
                <c:pt idx="5">
                  <c:v>6.2247072751607797E-2</c:v>
                </c:pt>
              </c:numCache>
            </c:numRef>
          </c:yVal>
          <c:smooth val="1"/>
          <c:extLst xmlns:c16r2="http://schemas.microsoft.com/office/drawing/2015/06/chart">
            <c:ext xmlns:c16="http://schemas.microsoft.com/office/drawing/2014/chart" uri="{C3380CC4-5D6E-409C-BE32-E72D297353CC}">
              <c16:uniqueId val="{00000002-0DA8-43A8-AA22-A9025E9E1DD3}"/>
            </c:ext>
          </c:extLst>
        </c:ser>
        <c:axId val="180356992"/>
        <c:axId val="180379648"/>
      </c:scatterChart>
      <c:valAx>
        <c:axId val="180356992"/>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379648"/>
        <c:crosses val="autoZero"/>
        <c:crossBetween val="midCat"/>
      </c:valAx>
      <c:valAx>
        <c:axId val="180379648"/>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356992"/>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Richardson</a:t>
            </a:r>
            <a:r>
              <a:rPr lang="en-IN" baseline="0" dirty="0"/>
              <a:t> number vs Nusselt number</a:t>
            </a:r>
            <a:endParaRPr lang="en-IN" dirty="0"/>
          </a:p>
        </c:rich>
      </c:tx>
      <c:layout/>
      <c:spPr>
        <a:noFill/>
        <a:ln>
          <a:noFill/>
        </a:ln>
        <a:effectLst/>
      </c:spPr>
    </c:title>
    <c:plotArea>
      <c:layout/>
      <c:scatterChart>
        <c:scatterStyle val="smoothMarker"/>
        <c:ser>
          <c:idx val="0"/>
          <c:order val="0"/>
          <c:tx>
            <c:strRef>
              <c:f>Sheet1!$B$4</c:f>
              <c:strCache>
                <c:ptCount val="1"/>
                <c:pt idx="0">
                  <c:v>Nusselt numbers for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Sheet1!$A$5:$A$10</c:f>
              <c:numCache>
                <c:formatCode>General</c:formatCode>
                <c:ptCount val="6"/>
                <c:pt idx="0">
                  <c:v>0.1</c:v>
                </c:pt>
                <c:pt idx="1">
                  <c:v>0.5</c:v>
                </c:pt>
                <c:pt idx="2">
                  <c:v>1</c:v>
                </c:pt>
                <c:pt idx="3">
                  <c:v>2</c:v>
                </c:pt>
                <c:pt idx="4">
                  <c:v>3</c:v>
                </c:pt>
                <c:pt idx="5">
                  <c:v>5</c:v>
                </c:pt>
              </c:numCache>
            </c:numRef>
          </c:xVal>
          <c:yVal>
            <c:numRef>
              <c:f>Sheet1!$B$5:$B$10</c:f>
              <c:numCache>
                <c:formatCode>General</c:formatCode>
                <c:ptCount val="6"/>
                <c:pt idx="0">
                  <c:v>9.1258509212730335E-2</c:v>
                </c:pt>
                <c:pt idx="1">
                  <c:v>0.35601356783919597</c:v>
                </c:pt>
                <c:pt idx="2">
                  <c:v>0.57290050251256286</c:v>
                </c:pt>
                <c:pt idx="3">
                  <c:v>0.84629547738693478</c:v>
                </c:pt>
                <c:pt idx="4">
                  <c:v>1.0214236180904523</c:v>
                </c:pt>
                <c:pt idx="5">
                  <c:v>1.2446944723618092</c:v>
                </c:pt>
              </c:numCache>
            </c:numRef>
          </c:yVal>
          <c:smooth val="1"/>
          <c:extLst xmlns:c16r2="http://schemas.microsoft.com/office/drawing/2015/06/chart">
            <c:ext xmlns:c16="http://schemas.microsoft.com/office/drawing/2014/chart" uri="{C3380CC4-5D6E-409C-BE32-E72D297353CC}">
              <c16:uniqueId val="{00000000-B62D-47E1-97B5-7FE7CBD769C4}"/>
            </c:ext>
          </c:extLst>
        </c:ser>
        <c:ser>
          <c:idx val="1"/>
          <c:order val="1"/>
          <c:tx>
            <c:strRef>
              <c:f>Sheet1!$C$4</c:f>
              <c:strCache>
                <c:ptCount val="1"/>
                <c:pt idx="0">
                  <c:v>Nusselt numbers for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Sheet1!$A$5:$A$10</c:f>
              <c:numCache>
                <c:formatCode>General</c:formatCode>
                <c:ptCount val="6"/>
                <c:pt idx="0">
                  <c:v>0.1</c:v>
                </c:pt>
                <c:pt idx="1">
                  <c:v>0.5</c:v>
                </c:pt>
                <c:pt idx="2">
                  <c:v>1</c:v>
                </c:pt>
                <c:pt idx="3">
                  <c:v>2</c:v>
                </c:pt>
                <c:pt idx="4">
                  <c:v>3</c:v>
                </c:pt>
                <c:pt idx="5">
                  <c:v>5</c:v>
                </c:pt>
              </c:numCache>
            </c:numRef>
          </c:xVal>
          <c:yVal>
            <c:numRef>
              <c:f>Sheet1!$C$5:$C$10</c:f>
              <c:numCache>
                <c:formatCode>General</c:formatCode>
                <c:ptCount val="6"/>
                <c:pt idx="0">
                  <c:v>0.10150440514469454</c:v>
                </c:pt>
                <c:pt idx="1">
                  <c:v>0.38794630225080384</c:v>
                </c:pt>
                <c:pt idx="2">
                  <c:v>0.6162157556270097</c:v>
                </c:pt>
                <c:pt idx="3">
                  <c:v>0.89803279742765285</c:v>
                </c:pt>
                <c:pt idx="4">
                  <c:v>1.0756577170418009</c:v>
                </c:pt>
                <c:pt idx="5">
                  <c:v>1.2992342443729905</c:v>
                </c:pt>
              </c:numCache>
            </c:numRef>
          </c:yVal>
          <c:smooth val="1"/>
          <c:extLst xmlns:c16r2="http://schemas.microsoft.com/office/drawing/2015/06/chart">
            <c:ext xmlns:c16="http://schemas.microsoft.com/office/drawing/2014/chart" uri="{C3380CC4-5D6E-409C-BE32-E72D297353CC}">
              <c16:uniqueId val="{00000001-B62D-47E1-97B5-7FE7CBD769C4}"/>
            </c:ext>
          </c:extLst>
        </c:ser>
        <c:ser>
          <c:idx val="2"/>
          <c:order val="2"/>
          <c:tx>
            <c:strRef>
              <c:f>Sheet1!$D$4</c:f>
              <c:strCache>
                <c:ptCount val="1"/>
                <c:pt idx="0">
                  <c:v>Nusselt numbers for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Sheet1!$A$5:$A$10</c:f>
              <c:numCache>
                <c:formatCode>General</c:formatCode>
                <c:ptCount val="6"/>
                <c:pt idx="0">
                  <c:v>0.1</c:v>
                </c:pt>
                <c:pt idx="1">
                  <c:v>0.5</c:v>
                </c:pt>
                <c:pt idx="2">
                  <c:v>1</c:v>
                </c:pt>
                <c:pt idx="3">
                  <c:v>2</c:v>
                </c:pt>
                <c:pt idx="4">
                  <c:v>3</c:v>
                </c:pt>
                <c:pt idx="5">
                  <c:v>5</c:v>
                </c:pt>
              </c:numCache>
            </c:numRef>
          </c:xVal>
          <c:yVal>
            <c:numRef>
              <c:f>Sheet1!$D$5:$D$10</c:f>
              <c:numCache>
                <c:formatCode>General</c:formatCode>
                <c:ptCount val="6"/>
                <c:pt idx="0">
                  <c:v>0.11823509646302251</c:v>
                </c:pt>
                <c:pt idx="1">
                  <c:v>0.44203520900321541</c:v>
                </c:pt>
                <c:pt idx="2">
                  <c:v>0.6928157556270097</c:v>
                </c:pt>
                <c:pt idx="3">
                  <c:v>0.99595498392282966</c:v>
                </c:pt>
                <c:pt idx="4">
                  <c:v>1.1838324758842442</c:v>
                </c:pt>
                <c:pt idx="5">
                  <c:v>1.4169963022508036</c:v>
                </c:pt>
              </c:numCache>
            </c:numRef>
          </c:yVal>
          <c:smooth val="1"/>
          <c:extLst xmlns:c16r2="http://schemas.microsoft.com/office/drawing/2015/06/chart">
            <c:ext xmlns:c16="http://schemas.microsoft.com/office/drawing/2014/chart" uri="{C3380CC4-5D6E-409C-BE32-E72D297353CC}">
              <c16:uniqueId val="{00000002-B62D-47E1-97B5-7FE7CBD769C4}"/>
            </c:ext>
          </c:extLst>
        </c:ser>
        <c:ser>
          <c:idx val="3"/>
          <c:order val="3"/>
          <c:tx>
            <c:strRef>
              <c:f>Sheet1!$E$4</c:f>
              <c:strCache>
                <c:ptCount val="1"/>
                <c:pt idx="0">
                  <c:v>Nusselt numbers for 4%</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Sheet1!$A$5:$A$10</c:f>
              <c:numCache>
                <c:formatCode>General</c:formatCode>
                <c:ptCount val="6"/>
                <c:pt idx="0">
                  <c:v>0.1</c:v>
                </c:pt>
                <c:pt idx="1">
                  <c:v>0.5</c:v>
                </c:pt>
                <c:pt idx="2">
                  <c:v>1</c:v>
                </c:pt>
                <c:pt idx="3">
                  <c:v>2</c:v>
                </c:pt>
                <c:pt idx="4">
                  <c:v>3</c:v>
                </c:pt>
                <c:pt idx="5">
                  <c:v>5</c:v>
                </c:pt>
              </c:numCache>
            </c:numRef>
          </c:xVal>
          <c:yVal>
            <c:numRef>
              <c:f>Sheet1!$E$5:$E$10</c:f>
              <c:numCache>
                <c:formatCode>General</c:formatCode>
                <c:ptCount val="6"/>
                <c:pt idx="0">
                  <c:v>0.16212477203647413</c:v>
                </c:pt>
                <c:pt idx="1">
                  <c:v>0.57167142857142861</c:v>
                </c:pt>
                <c:pt idx="2">
                  <c:v>0.86665775075987839</c:v>
                </c:pt>
                <c:pt idx="3">
                  <c:v>1.2049579027355624</c:v>
                </c:pt>
                <c:pt idx="4">
                  <c:v>1.4060648936170212</c:v>
                </c:pt>
                <c:pt idx="5">
                  <c:v>1.6469589665653497</c:v>
                </c:pt>
              </c:numCache>
            </c:numRef>
          </c:yVal>
          <c:smooth val="1"/>
          <c:extLst xmlns:c16r2="http://schemas.microsoft.com/office/drawing/2015/06/chart">
            <c:ext xmlns:c16="http://schemas.microsoft.com/office/drawing/2014/chart" uri="{C3380CC4-5D6E-409C-BE32-E72D297353CC}">
              <c16:uniqueId val="{00000003-B62D-47E1-97B5-7FE7CBD769C4}"/>
            </c:ext>
          </c:extLst>
        </c:ser>
        <c:axId val="176091136"/>
        <c:axId val="176093056"/>
      </c:scatterChart>
      <c:valAx>
        <c:axId val="176091136"/>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093056"/>
        <c:crosses val="autoZero"/>
        <c:crossBetween val="midCat"/>
      </c:valAx>
      <c:valAx>
        <c:axId val="176093056"/>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091136"/>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30.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dirty="0">
                <a:effectLst/>
              </a:rPr>
              <a:t>Pumping power </a:t>
            </a:r>
            <a:r>
              <a:rPr lang="en-US" sz="1400" b="0" i="0" baseline="0" dirty="0">
                <a:effectLst/>
              </a:rPr>
              <a:t>for various nanofluids at 2% volume concentration</a:t>
            </a:r>
            <a:endParaRPr lang="en-IN" sz="1400" dirty="0">
              <a:effectLst/>
            </a:endParaRPr>
          </a:p>
        </c:rich>
      </c:tx>
      <c:layout/>
      <c:spPr>
        <a:noFill/>
        <a:ln>
          <a:noFill/>
        </a:ln>
        <a:effectLst/>
      </c:spPr>
    </c:title>
    <c:plotArea>
      <c:layout/>
      <c:scatterChart>
        <c:scatterStyle val="smoothMarker"/>
        <c:ser>
          <c:idx val="0"/>
          <c:order val="0"/>
          <c:tx>
            <c:strRef>
              <c:f>Sheet1!$C$129</c:f>
              <c:strCache>
                <c:ptCount val="1"/>
                <c:pt idx="0">
                  <c:v>Pumping power for 2% 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showVal val="1"/>
            </c:dLbl>
            <c:dLbl>
              <c:idx val="5"/>
              <c:layout/>
              <c:showVal val="1"/>
            </c:dLbl>
            <c:delete val="1"/>
          </c:dLbls>
          <c:xVal>
            <c:numRef>
              <c:f>Sheet1!$B$130:$B$135</c:f>
              <c:numCache>
                <c:formatCode>General</c:formatCode>
                <c:ptCount val="6"/>
                <c:pt idx="0">
                  <c:v>0.1</c:v>
                </c:pt>
                <c:pt idx="1">
                  <c:v>0.5</c:v>
                </c:pt>
                <c:pt idx="2">
                  <c:v>1</c:v>
                </c:pt>
                <c:pt idx="3">
                  <c:v>2</c:v>
                </c:pt>
                <c:pt idx="4">
                  <c:v>3</c:v>
                </c:pt>
                <c:pt idx="5">
                  <c:v>5</c:v>
                </c:pt>
              </c:numCache>
            </c:numRef>
          </c:xVal>
          <c:yVal>
            <c:numRef>
              <c:f>Sheet1!$C$130:$C$135</c:f>
              <c:numCache>
                <c:formatCode>General</c:formatCode>
                <c:ptCount val="6"/>
                <c:pt idx="0">
                  <c:v>8.1590000000000065E-2</c:v>
                </c:pt>
                <c:pt idx="1">
                  <c:v>8.2520000000000066E-2</c:v>
                </c:pt>
                <c:pt idx="2">
                  <c:v>8.3590000000000123E-2</c:v>
                </c:pt>
                <c:pt idx="3">
                  <c:v>8.5690000000000072E-2</c:v>
                </c:pt>
                <c:pt idx="4">
                  <c:v>8.7750000000000064E-2</c:v>
                </c:pt>
                <c:pt idx="5">
                  <c:v>9.1700000000000004E-2</c:v>
                </c:pt>
              </c:numCache>
            </c:numRef>
          </c:yVal>
          <c:smooth val="1"/>
          <c:extLst xmlns:c16r2="http://schemas.microsoft.com/office/drawing/2015/06/chart">
            <c:ext xmlns:c16="http://schemas.microsoft.com/office/drawing/2014/chart" uri="{C3380CC4-5D6E-409C-BE32-E72D297353CC}">
              <c16:uniqueId val="{00000000-66F3-47BC-ABE0-C7ACB5BE0190}"/>
            </c:ext>
          </c:extLst>
        </c:ser>
        <c:ser>
          <c:idx val="1"/>
          <c:order val="1"/>
          <c:tx>
            <c:strRef>
              <c:f>Sheet1!$D$129</c:f>
              <c:strCache>
                <c:ptCount val="1"/>
                <c:pt idx="0">
                  <c:v>Pumping power 2% for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Sheet1!$B$130:$B$135</c:f>
              <c:numCache>
                <c:formatCode>General</c:formatCode>
                <c:ptCount val="6"/>
                <c:pt idx="0">
                  <c:v>0.1</c:v>
                </c:pt>
                <c:pt idx="1">
                  <c:v>0.5</c:v>
                </c:pt>
                <c:pt idx="2">
                  <c:v>1</c:v>
                </c:pt>
                <c:pt idx="3">
                  <c:v>2</c:v>
                </c:pt>
                <c:pt idx="4">
                  <c:v>3</c:v>
                </c:pt>
                <c:pt idx="5">
                  <c:v>5</c:v>
                </c:pt>
              </c:numCache>
            </c:numRef>
          </c:xVal>
          <c:yVal>
            <c:numRef>
              <c:f>Sheet1!$D$130:$D$135</c:f>
              <c:numCache>
                <c:formatCode>General</c:formatCode>
                <c:ptCount val="6"/>
                <c:pt idx="0">
                  <c:v>6.0660180411965664E-2</c:v>
                </c:pt>
                <c:pt idx="1">
                  <c:v>6.1388957340196837E-2</c:v>
                </c:pt>
                <c:pt idx="2">
                  <c:v>6.2250151112525812E-2</c:v>
                </c:pt>
                <c:pt idx="3">
                  <c:v>6.391246214186351E-2</c:v>
                </c:pt>
                <c:pt idx="4">
                  <c:v>6.552871474381762E-2</c:v>
                </c:pt>
                <c:pt idx="5">
                  <c:v>6.8573116516988469E-2</c:v>
                </c:pt>
              </c:numCache>
            </c:numRef>
          </c:yVal>
          <c:smooth val="1"/>
          <c:extLst xmlns:c16r2="http://schemas.microsoft.com/office/drawing/2015/06/chart">
            <c:ext xmlns:c16="http://schemas.microsoft.com/office/drawing/2014/chart" uri="{C3380CC4-5D6E-409C-BE32-E72D297353CC}">
              <c16:uniqueId val="{00000001-66F3-47BC-ABE0-C7ACB5BE0190}"/>
            </c:ext>
          </c:extLst>
        </c:ser>
        <c:ser>
          <c:idx val="2"/>
          <c:order val="2"/>
          <c:tx>
            <c:strRef>
              <c:f>Sheet1!$E$129</c:f>
              <c:strCache>
                <c:ptCount val="1"/>
                <c:pt idx="0">
                  <c:v>Pumping power for 2%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dLbls>
            <c:dLbl>
              <c:idx val="0"/>
              <c:layout/>
              <c:showVal val="1"/>
            </c:dLbl>
            <c:dLbl>
              <c:idx val="5"/>
              <c:layout/>
              <c:showVal val="1"/>
            </c:dLbl>
            <c:delete val="1"/>
          </c:dLbls>
          <c:xVal>
            <c:numRef>
              <c:f>Sheet1!$B$130:$B$135</c:f>
              <c:numCache>
                <c:formatCode>General</c:formatCode>
                <c:ptCount val="6"/>
                <c:pt idx="0">
                  <c:v>0.1</c:v>
                </c:pt>
                <c:pt idx="1">
                  <c:v>0.5</c:v>
                </c:pt>
                <c:pt idx="2">
                  <c:v>1</c:v>
                </c:pt>
                <c:pt idx="3">
                  <c:v>2</c:v>
                </c:pt>
                <c:pt idx="4">
                  <c:v>3</c:v>
                </c:pt>
                <c:pt idx="5">
                  <c:v>5</c:v>
                </c:pt>
              </c:numCache>
            </c:numRef>
          </c:xVal>
          <c:yVal>
            <c:numRef>
              <c:f>Sheet1!$E$130:$E$135</c:f>
              <c:numCache>
                <c:formatCode>General</c:formatCode>
                <c:ptCount val="6"/>
                <c:pt idx="0">
                  <c:v>5.8735730291199273E-2</c:v>
                </c:pt>
                <c:pt idx="1">
                  <c:v>5.9448352606826231E-2</c:v>
                </c:pt>
                <c:pt idx="2">
                  <c:v>6.0289110276976456E-2</c:v>
                </c:pt>
                <c:pt idx="3">
                  <c:v>6.1914157251100013E-2</c:v>
                </c:pt>
                <c:pt idx="4">
                  <c:v>6.3493489327013486E-2</c:v>
                </c:pt>
                <c:pt idx="5">
                  <c:v>6.6467166247854065E-2</c:v>
                </c:pt>
              </c:numCache>
            </c:numRef>
          </c:yVal>
          <c:smooth val="1"/>
          <c:extLst xmlns:c16r2="http://schemas.microsoft.com/office/drawing/2015/06/chart">
            <c:ext xmlns:c16="http://schemas.microsoft.com/office/drawing/2014/chart" uri="{C3380CC4-5D6E-409C-BE32-E72D297353CC}">
              <c16:uniqueId val="{00000002-66F3-47BC-ABE0-C7ACB5BE0190}"/>
            </c:ext>
          </c:extLst>
        </c:ser>
        <c:axId val="180622080"/>
        <c:axId val="180624000"/>
      </c:scatterChart>
      <c:valAx>
        <c:axId val="180622080"/>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624000"/>
        <c:crosses val="autoZero"/>
        <c:crossBetween val="midCat"/>
      </c:valAx>
      <c:valAx>
        <c:axId val="180624000"/>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622080"/>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31.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Pumping power for various nanofluids at 4% volume concentration</a:t>
            </a:r>
            <a:endParaRPr lang="en-IN" dirty="0"/>
          </a:p>
        </c:rich>
      </c:tx>
      <c:layout/>
      <c:spPr>
        <a:noFill/>
        <a:ln>
          <a:noFill/>
        </a:ln>
        <a:effectLst/>
      </c:spPr>
    </c:title>
    <c:plotArea>
      <c:layout/>
      <c:scatterChart>
        <c:scatterStyle val="smoothMarker"/>
        <c:ser>
          <c:idx val="0"/>
          <c:order val="0"/>
          <c:tx>
            <c:strRef>
              <c:f>Sheet1!$C$145</c:f>
              <c:strCache>
                <c:ptCount val="1"/>
                <c:pt idx="0">
                  <c:v>Pumping power for 4% 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showVal val="1"/>
            </c:dLbl>
            <c:dLbl>
              <c:idx val="5"/>
              <c:layout/>
              <c:showVal val="1"/>
            </c:dLbl>
            <c:delete val="1"/>
          </c:dLbls>
          <c:xVal>
            <c:numRef>
              <c:f>Sheet1!$B$146:$B$151</c:f>
              <c:numCache>
                <c:formatCode>General</c:formatCode>
                <c:ptCount val="6"/>
                <c:pt idx="0">
                  <c:v>0.1</c:v>
                </c:pt>
                <c:pt idx="1">
                  <c:v>0.5</c:v>
                </c:pt>
                <c:pt idx="2">
                  <c:v>1</c:v>
                </c:pt>
                <c:pt idx="3">
                  <c:v>2</c:v>
                </c:pt>
                <c:pt idx="4">
                  <c:v>3</c:v>
                </c:pt>
                <c:pt idx="5">
                  <c:v>5</c:v>
                </c:pt>
              </c:numCache>
            </c:numRef>
          </c:xVal>
          <c:yVal>
            <c:numRef>
              <c:f>Sheet1!$C$146:$C$151</c:f>
              <c:numCache>
                <c:formatCode>General</c:formatCode>
                <c:ptCount val="6"/>
                <c:pt idx="0">
                  <c:v>0.14848000000000011</c:v>
                </c:pt>
                <c:pt idx="1">
                  <c:v>0.14990000000000012</c:v>
                </c:pt>
                <c:pt idx="2">
                  <c:v>0.15152000000000004</c:v>
                </c:pt>
                <c:pt idx="3">
                  <c:v>0.15459000000000012</c:v>
                </c:pt>
                <c:pt idx="4">
                  <c:v>0.15770000000000012</c:v>
                </c:pt>
                <c:pt idx="5">
                  <c:v>0.16385</c:v>
                </c:pt>
              </c:numCache>
            </c:numRef>
          </c:yVal>
          <c:smooth val="1"/>
          <c:extLst xmlns:c16r2="http://schemas.microsoft.com/office/drawing/2015/06/chart">
            <c:ext xmlns:c16="http://schemas.microsoft.com/office/drawing/2014/chart" uri="{C3380CC4-5D6E-409C-BE32-E72D297353CC}">
              <c16:uniqueId val="{00000000-E9A6-4DAB-9F78-4A404EEF83D0}"/>
            </c:ext>
          </c:extLst>
        </c:ser>
        <c:ser>
          <c:idx val="1"/>
          <c:order val="1"/>
          <c:tx>
            <c:strRef>
              <c:f>Sheet1!$D$145</c:f>
              <c:strCache>
                <c:ptCount val="1"/>
                <c:pt idx="0">
                  <c:v>Pumping power 4% for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dLbls>
            <c:dLbl>
              <c:idx val="0"/>
              <c:layout/>
              <c:showVal val="1"/>
            </c:dLbl>
            <c:dLbl>
              <c:idx val="5"/>
              <c:layout>
                <c:manualLayout>
                  <c:x val="0"/>
                  <c:y val="4.6296296296296294E-3"/>
                </c:manualLayout>
              </c:layout>
              <c:showVal val="1"/>
            </c:dLbl>
            <c:delete val="1"/>
          </c:dLbls>
          <c:xVal>
            <c:numRef>
              <c:f>Sheet1!$B$146:$B$151</c:f>
              <c:numCache>
                <c:formatCode>General</c:formatCode>
                <c:ptCount val="6"/>
                <c:pt idx="0">
                  <c:v>0.1</c:v>
                </c:pt>
                <c:pt idx="1">
                  <c:v>0.5</c:v>
                </c:pt>
                <c:pt idx="2">
                  <c:v>1</c:v>
                </c:pt>
                <c:pt idx="3">
                  <c:v>2</c:v>
                </c:pt>
                <c:pt idx="4">
                  <c:v>3</c:v>
                </c:pt>
                <c:pt idx="5">
                  <c:v>5</c:v>
                </c:pt>
              </c:numCache>
            </c:numRef>
          </c:xVal>
          <c:yVal>
            <c:numRef>
              <c:f>Sheet1!$D$146:$D$151</c:f>
              <c:numCache>
                <c:formatCode>General</c:formatCode>
                <c:ptCount val="6"/>
                <c:pt idx="0">
                  <c:v>7.2724258035456624E-2</c:v>
                </c:pt>
                <c:pt idx="1">
                  <c:v>7.3563423407400824E-2</c:v>
                </c:pt>
                <c:pt idx="2">
                  <c:v>7.4546370178390942E-2</c:v>
                </c:pt>
                <c:pt idx="3">
                  <c:v>7.6445960985781131E-2</c:v>
                </c:pt>
                <c:pt idx="4">
                  <c:v>7.8310652291776667E-2</c:v>
                </c:pt>
                <c:pt idx="5">
                  <c:v>8.1840452613555478E-2</c:v>
                </c:pt>
              </c:numCache>
            </c:numRef>
          </c:yVal>
          <c:smooth val="1"/>
          <c:extLst xmlns:c16r2="http://schemas.microsoft.com/office/drawing/2015/06/chart">
            <c:ext xmlns:c16="http://schemas.microsoft.com/office/drawing/2014/chart" uri="{C3380CC4-5D6E-409C-BE32-E72D297353CC}">
              <c16:uniqueId val="{00000001-E9A6-4DAB-9F78-4A404EEF83D0}"/>
            </c:ext>
          </c:extLst>
        </c:ser>
        <c:ser>
          <c:idx val="2"/>
          <c:order val="2"/>
          <c:tx>
            <c:strRef>
              <c:f>Sheet1!$E$145</c:f>
              <c:strCache>
                <c:ptCount val="1"/>
                <c:pt idx="0">
                  <c:v>Pumping power for 4%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dLbls>
            <c:dLbl>
              <c:idx val="0"/>
              <c:layout/>
              <c:dLblPos val="t"/>
              <c:showVal val="1"/>
            </c:dLbl>
            <c:dLbl>
              <c:idx val="5"/>
              <c:layout/>
              <c:dLblPos val="t"/>
              <c:showVal val="1"/>
            </c:dLbl>
            <c:delete val="1"/>
          </c:dLbls>
          <c:xVal>
            <c:numRef>
              <c:f>Sheet1!$B$146:$B$151</c:f>
              <c:numCache>
                <c:formatCode>General</c:formatCode>
                <c:ptCount val="6"/>
                <c:pt idx="0">
                  <c:v>0.1</c:v>
                </c:pt>
                <c:pt idx="1">
                  <c:v>0.5</c:v>
                </c:pt>
                <c:pt idx="2">
                  <c:v>1</c:v>
                </c:pt>
                <c:pt idx="3">
                  <c:v>2</c:v>
                </c:pt>
                <c:pt idx="4">
                  <c:v>3</c:v>
                </c:pt>
                <c:pt idx="5">
                  <c:v>5</c:v>
                </c:pt>
              </c:numCache>
            </c:numRef>
          </c:xVal>
          <c:yVal>
            <c:numRef>
              <c:f>Sheet1!$E$146:$E$151</c:f>
              <c:numCache>
                <c:formatCode>General</c:formatCode>
                <c:ptCount val="6"/>
                <c:pt idx="0">
                  <c:v>7.5437483509023975E-2</c:v>
                </c:pt>
                <c:pt idx="1">
                  <c:v>7.6335541179170643E-2</c:v>
                </c:pt>
                <c:pt idx="2">
                  <c:v>7.7391691773272514E-2</c:v>
                </c:pt>
                <c:pt idx="3">
                  <c:v>7.9431778443685999E-2</c:v>
                </c:pt>
                <c:pt idx="4">
                  <c:v>8.1426917816610989E-2</c:v>
                </c:pt>
                <c:pt idx="5">
                  <c:v>8.5204782370306043E-2</c:v>
                </c:pt>
              </c:numCache>
            </c:numRef>
          </c:yVal>
          <c:smooth val="1"/>
          <c:extLst xmlns:c16r2="http://schemas.microsoft.com/office/drawing/2015/06/chart">
            <c:ext xmlns:c16="http://schemas.microsoft.com/office/drawing/2014/chart" uri="{C3380CC4-5D6E-409C-BE32-E72D297353CC}">
              <c16:uniqueId val="{00000002-E9A6-4DAB-9F78-4A404EEF83D0}"/>
            </c:ext>
          </c:extLst>
        </c:ser>
        <c:axId val="180711424"/>
        <c:axId val="180713344"/>
      </c:scatterChart>
      <c:valAx>
        <c:axId val="180711424"/>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713344"/>
        <c:crosses val="autoZero"/>
        <c:crossBetween val="midCat"/>
      </c:valAx>
      <c:valAx>
        <c:axId val="180713344"/>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711424"/>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dirty="0">
                <a:effectLst/>
              </a:rPr>
              <a:t>Richardson number vs average wall shear stress</a:t>
            </a:r>
            <a:endParaRPr lang="en-IN" dirty="0"/>
          </a:p>
        </c:rich>
      </c:tx>
      <c:layout/>
      <c:spPr>
        <a:noFill/>
        <a:ln>
          <a:noFill/>
        </a:ln>
        <a:effectLst/>
      </c:spPr>
    </c:title>
    <c:plotArea>
      <c:layout>
        <c:manualLayout>
          <c:layoutTarget val="inner"/>
          <c:xMode val="edge"/>
          <c:yMode val="edge"/>
          <c:x val="0.10377537182852146"/>
          <c:y val="0.18097222222222237"/>
          <c:w val="0.86489129483814586"/>
          <c:h val="0.54380322251385294"/>
        </c:manualLayout>
      </c:layout>
      <c:scatterChart>
        <c:scatterStyle val="smoothMarker"/>
        <c:ser>
          <c:idx val="0"/>
          <c:order val="0"/>
          <c:tx>
            <c:strRef>
              <c:f>Sheet1!$C$43</c:f>
              <c:strCache>
                <c:ptCount val="1"/>
                <c:pt idx="0">
                  <c:v>avg shear stress for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Sheet1!$B$44:$B$49</c:f>
              <c:numCache>
                <c:formatCode>General</c:formatCode>
                <c:ptCount val="6"/>
                <c:pt idx="0">
                  <c:v>0.1</c:v>
                </c:pt>
                <c:pt idx="1">
                  <c:v>0.5</c:v>
                </c:pt>
                <c:pt idx="2">
                  <c:v>1</c:v>
                </c:pt>
                <c:pt idx="3">
                  <c:v>2</c:v>
                </c:pt>
                <c:pt idx="4">
                  <c:v>3</c:v>
                </c:pt>
                <c:pt idx="5">
                  <c:v>5</c:v>
                </c:pt>
              </c:numCache>
            </c:numRef>
          </c:xVal>
          <c:yVal>
            <c:numRef>
              <c:f>Sheet1!$C$44:$C$49</c:f>
              <c:numCache>
                <c:formatCode>General</c:formatCode>
                <c:ptCount val="6"/>
                <c:pt idx="0">
                  <c:v>6.6354363000000003E-3</c:v>
                </c:pt>
                <c:pt idx="1">
                  <c:v>6.8066488000000014E-3</c:v>
                </c:pt>
                <c:pt idx="2">
                  <c:v>7.0221635000000011E-3</c:v>
                </c:pt>
                <c:pt idx="3">
                  <c:v>7.4625406000000012E-3</c:v>
                </c:pt>
                <c:pt idx="4">
                  <c:v>7.9100398000000009E-3</c:v>
                </c:pt>
                <c:pt idx="5">
                  <c:v>8.8015870000000048E-3</c:v>
                </c:pt>
              </c:numCache>
            </c:numRef>
          </c:yVal>
          <c:smooth val="1"/>
          <c:extLst xmlns:c16r2="http://schemas.microsoft.com/office/drawing/2015/06/chart">
            <c:ext xmlns:c16="http://schemas.microsoft.com/office/drawing/2014/chart" uri="{C3380CC4-5D6E-409C-BE32-E72D297353CC}">
              <c16:uniqueId val="{00000000-B222-4ADE-BDBD-DDB83B2C6699}"/>
            </c:ext>
          </c:extLst>
        </c:ser>
        <c:ser>
          <c:idx val="1"/>
          <c:order val="1"/>
          <c:tx>
            <c:strRef>
              <c:f>Sheet1!$D$43</c:f>
              <c:strCache>
                <c:ptCount val="1"/>
                <c:pt idx="0">
                  <c:v>avg shear stress for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Sheet1!$B$44:$B$49</c:f>
              <c:numCache>
                <c:formatCode>General</c:formatCode>
                <c:ptCount val="6"/>
                <c:pt idx="0">
                  <c:v>0.1</c:v>
                </c:pt>
                <c:pt idx="1">
                  <c:v>0.5</c:v>
                </c:pt>
                <c:pt idx="2">
                  <c:v>1</c:v>
                </c:pt>
                <c:pt idx="3">
                  <c:v>2</c:v>
                </c:pt>
                <c:pt idx="4">
                  <c:v>3</c:v>
                </c:pt>
                <c:pt idx="5">
                  <c:v>5</c:v>
                </c:pt>
              </c:numCache>
            </c:numRef>
          </c:xVal>
          <c:yVal>
            <c:numRef>
              <c:f>Sheet1!$D$44:$D$49</c:f>
              <c:numCache>
                <c:formatCode>General</c:formatCode>
                <c:ptCount val="6"/>
                <c:pt idx="0">
                  <c:v>7.6114400000000006E-3</c:v>
                </c:pt>
                <c:pt idx="1">
                  <c:v>7.8008490000000021E-3</c:v>
                </c:pt>
                <c:pt idx="2">
                  <c:v>8.0393040000000006E-3</c:v>
                </c:pt>
                <c:pt idx="3">
                  <c:v>8.5323520000000017E-3</c:v>
                </c:pt>
                <c:pt idx="4">
                  <c:v>9.0377940000000018E-3</c:v>
                </c:pt>
                <c:pt idx="5">
                  <c:v>1.0051089999999999E-2</c:v>
                </c:pt>
              </c:numCache>
            </c:numRef>
          </c:yVal>
          <c:smooth val="1"/>
          <c:extLst xmlns:c16r2="http://schemas.microsoft.com/office/drawing/2015/06/chart">
            <c:ext xmlns:c16="http://schemas.microsoft.com/office/drawing/2014/chart" uri="{C3380CC4-5D6E-409C-BE32-E72D297353CC}">
              <c16:uniqueId val="{00000001-B222-4ADE-BDBD-DDB83B2C6699}"/>
            </c:ext>
          </c:extLst>
        </c:ser>
        <c:ser>
          <c:idx val="2"/>
          <c:order val="2"/>
          <c:tx>
            <c:strRef>
              <c:f>Sheet1!$E$43</c:f>
              <c:strCache>
                <c:ptCount val="1"/>
                <c:pt idx="0">
                  <c:v>avg shear stress for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Sheet1!$B$44:$B$49</c:f>
              <c:numCache>
                <c:formatCode>General</c:formatCode>
                <c:ptCount val="6"/>
                <c:pt idx="0">
                  <c:v>0.1</c:v>
                </c:pt>
                <c:pt idx="1">
                  <c:v>0.5</c:v>
                </c:pt>
                <c:pt idx="2">
                  <c:v>1</c:v>
                </c:pt>
                <c:pt idx="3">
                  <c:v>2</c:v>
                </c:pt>
                <c:pt idx="4">
                  <c:v>3</c:v>
                </c:pt>
                <c:pt idx="5">
                  <c:v>5</c:v>
                </c:pt>
              </c:numCache>
            </c:numRef>
          </c:xVal>
          <c:yVal>
            <c:numRef>
              <c:f>Sheet1!$E$44:$E$49</c:f>
              <c:numCache>
                <c:formatCode>General</c:formatCode>
                <c:ptCount val="6"/>
                <c:pt idx="0">
                  <c:v>8.9436190000000033E-3</c:v>
                </c:pt>
                <c:pt idx="1">
                  <c:v>9.149997E-3</c:v>
                </c:pt>
                <c:pt idx="2">
                  <c:v>9.4113250000000034E-3</c:v>
                </c:pt>
                <c:pt idx="3">
                  <c:v>9.957971000000003E-3</c:v>
                </c:pt>
                <c:pt idx="4">
                  <c:v>1.0524220000000001E-2</c:v>
                </c:pt>
                <c:pt idx="5">
                  <c:v>1.1670570000000003E-2</c:v>
                </c:pt>
              </c:numCache>
            </c:numRef>
          </c:yVal>
          <c:smooth val="1"/>
          <c:extLst xmlns:c16r2="http://schemas.microsoft.com/office/drawing/2015/06/chart">
            <c:ext xmlns:c16="http://schemas.microsoft.com/office/drawing/2014/chart" uri="{C3380CC4-5D6E-409C-BE32-E72D297353CC}">
              <c16:uniqueId val="{00000002-B222-4ADE-BDBD-DDB83B2C6699}"/>
            </c:ext>
          </c:extLst>
        </c:ser>
        <c:ser>
          <c:idx val="3"/>
          <c:order val="3"/>
          <c:tx>
            <c:strRef>
              <c:f>Sheet1!$F$43</c:f>
              <c:strCache>
                <c:ptCount val="1"/>
                <c:pt idx="0">
                  <c:v>avg shear stress for 4%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Sheet1!$B$44:$B$49</c:f>
              <c:numCache>
                <c:formatCode>General</c:formatCode>
                <c:ptCount val="6"/>
                <c:pt idx="0">
                  <c:v>0.1</c:v>
                </c:pt>
                <c:pt idx="1">
                  <c:v>0.5</c:v>
                </c:pt>
                <c:pt idx="2">
                  <c:v>1</c:v>
                </c:pt>
                <c:pt idx="3">
                  <c:v>2</c:v>
                </c:pt>
                <c:pt idx="4">
                  <c:v>3</c:v>
                </c:pt>
                <c:pt idx="5">
                  <c:v>5</c:v>
                </c:pt>
              </c:numCache>
            </c:numRef>
          </c:xVal>
          <c:yVal>
            <c:numRef>
              <c:f>Sheet1!$F$44:$F$49</c:f>
              <c:numCache>
                <c:formatCode>General</c:formatCode>
                <c:ptCount val="6"/>
                <c:pt idx="0">
                  <c:v>1.345261E-2</c:v>
                </c:pt>
                <c:pt idx="1">
                  <c:v>1.3701680000000003E-2</c:v>
                </c:pt>
                <c:pt idx="2">
                  <c:v>1.4022049999999998E-2</c:v>
                </c:pt>
                <c:pt idx="3">
                  <c:v>1.470695E-2</c:v>
                </c:pt>
                <c:pt idx="4">
                  <c:v>1.5434680000000001E-2</c:v>
                </c:pt>
                <c:pt idx="5">
                  <c:v>1.6946180000000005E-2</c:v>
                </c:pt>
              </c:numCache>
            </c:numRef>
          </c:yVal>
          <c:smooth val="1"/>
          <c:extLst xmlns:c16r2="http://schemas.microsoft.com/office/drawing/2015/06/chart">
            <c:ext xmlns:c16="http://schemas.microsoft.com/office/drawing/2014/chart" uri="{C3380CC4-5D6E-409C-BE32-E72D297353CC}">
              <c16:uniqueId val="{00000003-B222-4ADE-BDBD-DDB83B2C6699}"/>
            </c:ext>
          </c:extLst>
        </c:ser>
        <c:axId val="176377216"/>
        <c:axId val="176379392"/>
      </c:scatterChart>
      <c:valAx>
        <c:axId val="176377216"/>
        <c:scaling>
          <c:orientation val="minMax"/>
        </c:scaling>
        <c:axPos val="b"/>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379392"/>
        <c:crosses val="autoZero"/>
        <c:crossBetween val="midCat"/>
      </c:valAx>
      <c:valAx>
        <c:axId val="176379392"/>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377216"/>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Richardson Number vs Heat</a:t>
            </a:r>
            <a:r>
              <a:rPr lang="en-IN" baseline="0" dirty="0"/>
              <a:t> transfer coefficient in wall-2 &amp; wall-3</a:t>
            </a:r>
            <a:endParaRPr lang="en-IN" dirty="0"/>
          </a:p>
        </c:rich>
      </c:tx>
      <c:layout/>
      <c:spPr>
        <a:noFill/>
        <a:ln>
          <a:noFill/>
        </a:ln>
        <a:effectLst/>
      </c:spPr>
    </c:title>
    <c:plotArea>
      <c:layout/>
      <c:scatterChart>
        <c:scatterStyle val="smoothMarker"/>
        <c:ser>
          <c:idx val="0"/>
          <c:order val="0"/>
          <c:tx>
            <c:strRef>
              <c:f>Sheet1!$C$80</c:f>
              <c:strCache>
                <c:ptCount val="1"/>
                <c:pt idx="0">
                  <c:v>heat transfer coeff in wall2&amp;3 for 0% </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Sheet1!$B$81:$B$86</c:f>
              <c:numCache>
                <c:formatCode>General</c:formatCode>
                <c:ptCount val="6"/>
                <c:pt idx="0">
                  <c:v>0.1</c:v>
                </c:pt>
                <c:pt idx="1">
                  <c:v>0.5</c:v>
                </c:pt>
                <c:pt idx="2">
                  <c:v>1</c:v>
                </c:pt>
                <c:pt idx="3">
                  <c:v>2</c:v>
                </c:pt>
                <c:pt idx="4">
                  <c:v>3</c:v>
                </c:pt>
                <c:pt idx="5">
                  <c:v>5</c:v>
                </c:pt>
              </c:numCache>
            </c:numRef>
          </c:xVal>
          <c:yVal>
            <c:numRef>
              <c:f>Sheet1!$C$81:$C$86</c:f>
              <c:numCache>
                <c:formatCode>General</c:formatCode>
                <c:ptCount val="6"/>
                <c:pt idx="0">
                  <c:v>5.4061940999999996</c:v>
                </c:pt>
                <c:pt idx="1">
                  <c:v>20.554355000000008</c:v>
                </c:pt>
                <c:pt idx="2">
                  <c:v>32.464316000000011</c:v>
                </c:pt>
                <c:pt idx="3">
                  <c:v>47.002039000000003</c:v>
                </c:pt>
                <c:pt idx="4">
                  <c:v>56.101561000000004</c:v>
                </c:pt>
                <c:pt idx="5">
                  <c:v>67.50543399999998</c:v>
                </c:pt>
              </c:numCache>
            </c:numRef>
          </c:yVal>
          <c:smooth val="1"/>
          <c:extLst xmlns:c16r2="http://schemas.microsoft.com/office/drawing/2015/06/chart">
            <c:ext xmlns:c16="http://schemas.microsoft.com/office/drawing/2014/chart" uri="{C3380CC4-5D6E-409C-BE32-E72D297353CC}">
              <c16:uniqueId val="{00000000-18D8-4E7B-8A90-006A85479C55}"/>
            </c:ext>
          </c:extLst>
        </c:ser>
        <c:ser>
          <c:idx val="1"/>
          <c:order val="1"/>
          <c:tx>
            <c:strRef>
              <c:f>Sheet1!$D$80</c:f>
              <c:strCache>
                <c:ptCount val="1"/>
                <c:pt idx="0">
                  <c:v>heat transfer coeff in wall2&amp;3 for 1% </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Sheet1!$B$81:$B$86</c:f>
              <c:numCache>
                <c:formatCode>General</c:formatCode>
                <c:ptCount val="6"/>
                <c:pt idx="0">
                  <c:v>0.1</c:v>
                </c:pt>
                <c:pt idx="1">
                  <c:v>0.5</c:v>
                </c:pt>
                <c:pt idx="2">
                  <c:v>1</c:v>
                </c:pt>
                <c:pt idx="3">
                  <c:v>2</c:v>
                </c:pt>
                <c:pt idx="4">
                  <c:v>3</c:v>
                </c:pt>
                <c:pt idx="5">
                  <c:v>5</c:v>
                </c:pt>
              </c:numCache>
            </c:numRef>
          </c:xVal>
          <c:yVal>
            <c:numRef>
              <c:f>Sheet1!$D$81:$D$86</c:f>
              <c:numCache>
                <c:formatCode>General</c:formatCode>
                <c:ptCount val="6"/>
                <c:pt idx="0">
                  <c:v>6.2603894999999996</c:v>
                </c:pt>
                <c:pt idx="1">
                  <c:v>23.267395499999999</c:v>
                </c:pt>
                <c:pt idx="2">
                  <c:v>36.241416000000001</c:v>
                </c:pt>
                <c:pt idx="3">
                  <c:v>51.74089</c:v>
                </c:pt>
                <c:pt idx="4">
                  <c:v>61.291346500000003</c:v>
                </c:pt>
                <c:pt idx="5">
                  <c:v>73.126746499999939</c:v>
                </c:pt>
              </c:numCache>
            </c:numRef>
          </c:yVal>
          <c:smooth val="1"/>
          <c:extLst xmlns:c16r2="http://schemas.microsoft.com/office/drawing/2015/06/chart">
            <c:ext xmlns:c16="http://schemas.microsoft.com/office/drawing/2014/chart" uri="{C3380CC4-5D6E-409C-BE32-E72D297353CC}">
              <c16:uniqueId val="{00000001-18D8-4E7B-8A90-006A85479C55}"/>
            </c:ext>
          </c:extLst>
        </c:ser>
        <c:ser>
          <c:idx val="2"/>
          <c:order val="2"/>
          <c:tx>
            <c:strRef>
              <c:f>Sheet1!$E$80</c:f>
              <c:strCache>
                <c:ptCount val="1"/>
                <c:pt idx="0">
                  <c:v>heat transfer coeff in wall2&amp;3 for 2% </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Sheet1!$B$81:$B$86</c:f>
              <c:numCache>
                <c:formatCode>General</c:formatCode>
                <c:ptCount val="6"/>
                <c:pt idx="0">
                  <c:v>0.1</c:v>
                </c:pt>
                <c:pt idx="1">
                  <c:v>0.5</c:v>
                </c:pt>
                <c:pt idx="2">
                  <c:v>1</c:v>
                </c:pt>
                <c:pt idx="3">
                  <c:v>2</c:v>
                </c:pt>
                <c:pt idx="4">
                  <c:v>3</c:v>
                </c:pt>
                <c:pt idx="5">
                  <c:v>5</c:v>
                </c:pt>
              </c:numCache>
            </c:numRef>
          </c:xVal>
          <c:yVal>
            <c:numRef>
              <c:f>Sheet1!$E$81:$E$86</c:f>
              <c:numCache>
                <c:formatCode>General</c:formatCode>
                <c:ptCount val="6"/>
                <c:pt idx="0">
                  <c:v>7.2852698499999997</c:v>
                </c:pt>
                <c:pt idx="1">
                  <c:v>26.411281500000001</c:v>
                </c:pt>
                <c:pt idx="2">
                  <c:v>40.546437499999996</c:v>
                </c:pt>
                <c:pt idx="3">
                  <c:v>57.070094000000005</c:v>
                </c:pt>
                <c:pt idx="4">
                  <c:v>67.092003500000004</c:v>
                </c:pt>
                <c:pt idx="5">
                  <c:v>79.367929000000046</c:v>
                </c:pt>
              </c:numCache>
            </c:numRef>
          </c:yVal>
          <c:smooth val="1"/>
          <c:extLst xmlns:c16r2="http://schemas.microsoft.com/office/drawing/2015/06/chart">
            <c:ext xmlns:c16="http://schemas.microsoft.com/office/drawing/2014/chart" uri="{C3380CC4-5D6E-409C-BE32-E72D297353CC}">
              <c16:uniqueId val="{00000002-18D8-4E7B-8A90-006A85479C55}"/>
            </c:ext>
          </c:extLst>
        </c:ser>
        <c:ser>
          <c:idx val="3"/>
          <c:order val="3"/>
          <c:tx>
            <c:strRef>
              <c:f>Sheet1!$F$80</c:f>
              <c:strCache>
                <c:ptCount val="1"/>
                <c:pt idx="0">
                  <c:v>heat transfer coeff in wall2&amp;3 for 4%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Sheet1!$B$81:$B$86</c:f>
              <c:numCache>
                <c:formatCode>General</c:formatCode>
                <c:ptCount val="6"/>
                <c:pt idx="0">
                  <c:v>0.1</c:v>
                </c:pt>
                <c:pt idx="1">
                  <c:v>0.5</c:v>
                </c:pt>
                <c:pt idx="2">
                  <c:v>1</c:v>
                </c:pt>
                <c:pt idx="3">
                  <c:v>2</c:v>
                </c:pt>
                <c:pt idx="4">
                  <c:v>3</c:v>
                </c:pt>
                <c:pt idx="5">
                  <c:v>5</c:v>
                </c:pt>
              </c:numCache>
            </c:numRef>
          </c:xVal>
          <c:yVal>
            <c:numRef>
              <c:f>Sheet1!$F$81:$F$86</c:f>
              <c:numCache>
                <c:formatCode>General</c:formatCode>
                <c:ptCount val="6"/>
                <c:pt idx="0">
                  <c:v>10.535261500000001</c:v>
                </c:pt>
                <c:pt idx="1">
                  <c:v>35.734120500000003</c:v>
                </c:pt>
                <c:pt idx="2">
                  <c:v>52.919083499999985</c:v>
                </c:pt>
                <c:pt idx="3">
                  <c:v>71.977964500000027</c:v>
                </c:pt>
                <c:pt idx="4">
                  <c:v>83.118430499999988</c:v>
                </c:pt>
                <c:pt idx="5">
                  <c:v>96.401203500000037</c:v>
                </c:pt>
              </c:numCache>
            </c:numRef>
          </c:yVal>
          <c:smooth val="1"/>
          <c:extLst xmlns:c16r2="http://schemas.microsoft.com/office/drawing/2015/06/chart">
            <c:ext xmlns:c16="http://schemas.microsoft.com/office/drawing/2014/chart" uri="{C3380CC4-5D6E-409C-BE32-E72D297353CC}">
              <c16:uniqueId val="{00000003-18D8-4E7B-8A90-006A85479C55}"/>
            </c:ext>
          </c:extLst>
        </c:ser>
        <c:axId val="176336896"/>
        <c:axId val="176338816"/>
      </c:scatterChart>
      <c:valAx>
        <c:axId val="176336896"/>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338816"/>
        <c:crosses val="autoZero"/>
        <c:crossBetween val="midCat"/>
      </c:valAx>
      <c:valAx>
        <c:axId val="176338816"/>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336896"/>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Richardson Number vs Hear transfer coefficient values in wall-1</a:t>
            </a:r>
          </a:p>
        </c:rich>
      </c:tx>
      <c:layout/>
      <c:spPr>
        <a:noFill/>
        <a:ln>
          <a:noFill/>
        </a:ln>
        <a:effectLst/>
      </c:spPr>
    </c:title>
    <c:plotArea>
      <c:layout>
        <c:manualLayout>
          <c:layoutTarget val="inner"/>
          <c:xMode val="edge"/>
          <c:yMode val="edge"/>
          <c:x val="9.2518372703412274E-2"/>
          <c:y val="0.23652777777777778"/>
          <c:w val="0.88386351706036748"/>
          <c:h val="0.38755212890055452"/>
        </c:manualLayout>
      </c:layout>
      <c:scatterChart>
        <c:scatterStyle val="smoothMarker"/>
        <c:ser>
          <c:idx val="0"/>
          <c:order val="0"/>
          <c:tx>
            <c:strRef>
              <c:f>Sheet1!$C$61</c:f>
              <c:strCache>
                <c:ptCount val="1"/>
                <c:pt idx="0">
                  <c:v>heat transfer coeffient in wall1 for 0% </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Sheet1!$B$62:$B$67</c:f>
              <c:numCache>
                <c:formatCode>General</c:formatCode>
                <c:ptCount val="6"/>
                <c:pt idx="0">
                  <c:v>0.1</c:v>
                </c:pt>
                <c:pt idx="1">
                  <c:v>0.5</c:v>
                </c:pt>
                <c:pt idx="2">
                  <c:v>1</c:v>
                </c:pt>
                <c:pt idx="3">
                  <c:v>2</c:v>
                </c:pt>
                <c:pt idx="4">
                  <c:v>3</c:v>
                </c:pt>
                <c:pt idx="5">
                  <c:v>5</c:v>
                </c:pt>
              </c:numCache>
            </c:numRef>
          </c:xVal>
          <c:yVal>
            <c:numRef>
              <c:f>Sheet1!$C$62:$C$67</c:f>
              <c:numCache>
                <c:formatCode>General</c:formatCode>
                <c:ptCount val="6"/>
                <c:pt idx="0">
                  <c:v>5.532011299999998</c:v>
                </c:pt>
                <c:pt idx="1">
                  <c:v>22.653324000000001</c:v>
                </c:pt>
                <c:pt idx="2">
                  <c:v>37.677835000000002</c:v>
                </c:pt>
                <c:pt idx="3">
                  <c:v>57.567447000000001</c:v>
                </c:pt>
                <c:pt idx="4">
                  <c:v>70.733860000000007</c:v>
                </c:pt>
                <c:pt idx="5">
                  <c:v>87.913914000000034</c:v>
                </c:pt>
              </c:numCache>
            </c:numRef>
          </c:yVal>
          <c:smooth val="1"/>
          <c:extLst xmlns:c16r2="http://schemas.microsoft.com/office/drawing/2015/06/chart">
            <c:ext xmlns:c16="http://schemas.microsoft.com/office/drawing/2014/chart" uri="{C3380CC4-5D6E-409C-BE32-E72D297353CC}">
              <c16:uniqueId val="{00000000-8FC7-4919-BBF6-87BFC410F42F}"/>
            </c:ext>
          </c:extLst>
        </c:ser>
        <c:ser>
          <c:idx val="1"/>
          <c:order val="1"/>
          <c:tx>
            <c:strRef>
              <c:f>Sheet1!$D$61</c:f>
              <c:strCache>
                <c:ptCount val="1"/>
                <c:pt idx="0">
                  <c:v>heat transfer coeffient in wall1 for 1% </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Sheet1!$B$62:$B$67</c:f>
              <c:numCache>
                <c:formatCode>General</c:formatCode>
                <c:ptCount val="6"/>
                <c:pt idx="0">
                  <c:v>0.1</c:v>
                </c:pt>
                <c:pt idx="1">
                  <c:v>0.5</c:v>
                </c:pt>
                <c:pt idx="2">
                  <c:v>1</c:v>
                </c:pt>
                <c:pt idx="3">
                  <c:v>2</c:v>
                </c:pt>
                <c:pt idx="4">
                  <c:v>3</c:v>
                </c:pt>
                <c:pt idx="5">
                  <c:v>5</c:v>
                </c:pt>
              </c:numCache>
            </c:numRef>
          </c:xVal>
          <c:yVal>
            <c:numRef>
              <c:f>Sheet1!$D$62:$D$67</c:f>
              <c:numCache>
                <c:formatCode>General</c:formatCode>
                <c:ptCount val="6"/>
                <c:pt idx="0">
                  <c:v>6.4199440000000001</c:v>
                </c:pt>
                <c:pt idx="1">
                  <c:v>25.855989000000001</c:v>
                </c:pt>
                <c:pt idx="2">
                  <c:v>42.503020000000006</c:v>
                </c:pt>
                <c:pt idx="3">
                  <c:v>64.091133999999997</c:v>
                </c:pt>
                <c:pt idx="4">
                  <c:v>78.135024000000001</c:v>
                </c:pt>
                <c:pt idx="5">
                  <c:v>96.183622999999983</c:v>
                </c:pt>
              </c:numCache>
            </c:numRef>
          </c:yVal>
          <c:smooth val="1"/>
          <c:extLst xmlns:c16r2="http://schemas.microsoft.com/office/drawing/2015/06/chart">
            <c:ext xmlns:c16="http://schemas.microsoft.com/office/drawing/2014/chart" uri="{C3380CC4-5D6E-409C-BE32-E72D297353CC}">
              <c16:uniqueId val="{00000001-8FC7-4919-BBF6-87BFC410F42F}"/>
            </c:ext>
          </c:extLst>
        </c:ser>
        <c:ser>
          <c:idx val="2"/>
          <c:order val="2"/>
          <c:tx>
            <c:strRef>
              <c:f>Sheet1!$E$61</c:f>
              <c:strCache>
                <c:ptCount val="1"/>
                <c:pt idx="0">
                  <c:v>heat transfer coeffient in wall1 for 2% </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Sheet1!$B$62:$B$67</c:f>
              <c:numCache>
                <c:formatCode>General</c:formatCode>
                <c:ptCount val="6"/>
                <c:pt idx="0">
                  <c:v>0.1</c:v>
                </c:pt>
                <c:pt idx="1">
                  <c:v>0.5</c:v>
                </c:pt>
                <c:pt idx="2">
                  <c:v>1</c:v>
                </c:pt>
                <c:pt idx="3">
                  <c:v>2</c:v>
                </c:pt>
                <c:pt idx="4">
                  <c:v>3</c:v>
                </c:pt>
                <c:pt idx="5">
                  <c:v>5</c:v>
                </c:pt>
              </c:numCache>
            </c:numRef>
          </c:xVal>
          <c:yVal>
            <c:numRef>
              <c:f>Sheet1!$E$62:$E$67</c:f>
              <c:numCache>
                <c:formatCode>General</c:formatCode>
                <c:ptCount val="6"/>
                <c:pt idx="0">
                  <c:v>7.4921296999999996</c:v>
                </c:pt>
                <c:pt idx="1">
                  <c:v>29.661206</c:v>
                </c:pt>
                <c:pt idx="2">
                  <c:v>48.186551000000001</c:v>
                </c:pt>
                <c:pt idx="3">
                  <c:v>71.705004000000002</c:v>
                </c:pt>
                <c:pt idx="4">
                  <c:v>86.719145999999995</c:v>
                </c:pt>
                <c:pt idx="5">
                  <c:v>105.67564999999998</c:v>
                </c:pt>
              </c:numCache>
            </c:numRef>
          </c:yVal>
          <c:smooth val="1"/>
          <c:extLst xmlns:c16r2="http://schemas.microsoft.com/office/drawing/2015/06/chart">
            <c:ext xmlns:c16="http://schemas.microsoft.com/office/drawing/2014/chart" uri="{C3380CC4-5D6E-409C-BE32-E72D297353CC}">
              <c16:uniqueId val="{00000002-8FC7-4919-BBF6-87BFC410F42F}"/>
            </c:ext>
          </c:extLst>
        </c:ser>
        <c:ser>
          <c:idx val="3"/>
          <c:order val="3"/>
          <c:tx>
            <c:strRef>
              <c:f>Sheet1!$F$61</c:f>
              <c:strCache>
                <c:ptCount val="1"/>
                <c:pt idx="0">
                  <c:v>heat transfer coeffient in wall1 for 4%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Sheet1!$B$62:$B$67</c:f>
              <c:numCache>
                <c:formatCode>General</c:formatCode>
                <c:ptCount val="6"/>
                <c:pt idx="0">
                  <c:v>0.1</c:v>
                </c:pt>
                <c:pt idx="1">
                  <c:v>0.5</c:v>
                </c:pt>
                <c:pt idx="2">
                  <c:v>1</c:v>
                </c:pt>
                <c:pt idx="3">
                  <c:v>2</c:v>
                </c:pt>
                <c:pt idx="4">
                  <c:v>3</c:v>
                </c:pt>
                <c:pt idx="5">
                  <c:v>5</c:v>
                </c:pt>
              </c:numCache>
            </c:numRef>
          </c:xVal>
          <c:yVal>
            <c:numRef>
              <c:f>Sheet1!$F$62:$F$67</c:f>
              <c:numCache>
                <c:formatCode>General</c:formatCode>
                <c:ptCount val="6"/>
                <c:pt idx="0">
                  <c:v>10.932921</c:v>
                </c:pt>
                <c:pt idx="1">
                  <c:v>41.379691999999999</c:v>
                </c:pt>
                <c:pt idx="2">
                  <c:v>65.24007899999998</c:v>
                </c:pt>
                <c:pt idx="3">
                  <c:v>93.902766999999983</c:v>
                </c:pt>
                <c:pt idx="4">
                  <c:v>111.32034999999998</c:v>
                </c:pt>
                <c:pt idx="5">
                  <c:v>132.30720000000005</c:v>
                </c:pt>
              </c:numCache>
            </c:numRef>
          </c:yVal>
          <c:smooth val="1"/>
          <c:extLst xmlns:c16r2="http://schemas.microsoft.com/office/drawing/2015/06/chart">
            <c:ext xmlns:c16="http://schemas.microsoft.com/office/drawing/2014/chart" uri="{C3380CC4-5D6E-409C-BE32-E72D297353CC}">
              <c16:uniqueId val="{00000003-8FC7-4919-BBF6-87BFC410F42F}"/>
            </c:ext>
          </c:extLst>
        </c:ser>
        <c:axId val="176471424"/>
        <c:axId val="176477696"/>
      </c:scatterChart>
      <c:valAx>
        <c:axId val="176471424"/>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477696"/>
        <c:crosses val="autoZero"/>
        <c:crossBetween val="midCat"/>
      </c:valAx>
      <c:valAx>
        <c:axId val="176477696"/>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471424"/>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7.xml><?xml version="1.0" encoding="utf-8"?>
<c:chartSpace xmlns:c="http://schemas.openxmlformats.org/drawingml/2006/chart" xmlns:a="http://schemas.openxmlformats.org/drawingml/2006/main" xmlns:r="http://schemas.openxmlformats.org/officeDocument/2006/relationships">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Richardson number vs Pumping power</a:t>
            </a:r>
          </a:p>
        </c:rich>
      </c:tx>
      <c:layout/>
      <c:spPr>
        <a:noFill/>
        <a:ln>
          <a:noFill/>
        </a:ln>
        <a:effectLst/>
      </c:spPr>
    </c:title>
    <c:plotArea>
      <c:layout/>
      <c:scatterChart>
        <c:scatterStyle val="smoothMarker"/>
        <c:ser>
          <c:idx val="0"/>
          <c:order val="0"/>
          <c:tx>
            <c:strRef>
              <c:f>Sheet1!$C$143</c:f>
              <c:strCache>
                <c:ptCount val="1"/>
                <c:pt idx="0">
                  <c:v>pumping power at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Sheet1!$B$144:$B$149</c:f>
              <c:numCache>
                <c:formatCode>General</c:formatCode>
                <c:ptCount val="6"/>
                <c:pt idx="0">
                  <c:v>0.1</c:v>
                </c:pt>
                <c:pt idx="1">
                  <c:v>0.5</c:v>
                </c:pt>
                <c:pt idx="2">
                  <c:v>1</c:v>
                </c:pt>
                <c:pt idx="3">
                  <c:v>2</c:v>
                </c:pt>
                <c:pt idx="4">
                  <c:v>3</c:v>
                </c:pt>
                <c:pt idx="5">
                  <c:v>5</c:v>
                </c:pt>
              </c:numCache>
            </c:numRef>
          </c:xVal>
          <c:yVal>
            <c:numRef>
              <c:f>Sheet1!$C$144:$C$149</c:f>
              <c:numCache>
                <c:formatCode>General</c:formatCode>
                <c:ptCount val="6"/>
                <c:pt idx="0">
                  <c:v>5.2920000000000002E-2</c:v>
                </c:pt>
                <c:pt idx="1">
                  <c:v>5.357E-2</c:v>
                </c:pt>
                <c:pt idx="2">
                  <c:v>5.1746E-2</c:v>
                </c:pt>
                <c:pt idx="3">
                  <c:v>5.3170000000000002E-2</c:v>
                </c:pt>
                <c:pt idx="4">
                  <c:v>5.7290000000000001E-2</c:v>
                </c:pt>
                <c:pt idx="5">
                  <c:v>6.0010000000000001E-2</c:v>
                </c:pt>
              </c:numCache>
            </c:numRef>
          </c:yVal>
          <c:smooth val="1"/>
          <c:extLst xmlns:c16r2="http://schemas.microsoft.com/office/drawing/2015/06/chart">
            <c:ext xmlns:c16="http://schemas.microsoft.com/office/drawing/2014/chart" uri="{C3380CC4-5D6E-409C-BE32-E72D297353CC}">
              <c16:uniqueId val="{00000000-04E0-43ED-9D5D-F8263E50944E}"/>
            </c:ext>
          </c:extLst>
        </c:ser>
        <c:ser>
          <c:idx val="1"/>
          <c:order val="1"/>
          <c:tx>
            <c:strRef>
              <c:f>Sheet1!$D$143</c:f>
              <c:strCache>
                <c:ptCount val="1"/>
                <c:pt idx="0">
                  <c:v>pumping power at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Sheet1!$B$144:$B$149</c:f>
              <c:numCache>
                <c:formatCode>General</c:formatCode>
                <c:ptCount val="6"/>
                <c:pt idx="0">
                  <c:v>0.1</c:v>
                </c:pt>
                <c:pt idx="1">
                  <c:v>0.5</c:v>
                </c:pt>
                <c:pt idx="2">
                  <c:v>1</c:v>
                </c:pt>
                <c:pt idx="3">
                  <c:v>2</c:v>
                </c:pt>
                <c:pt idx="4">
                  <c:v>3</c:v>
                </c:pt>
                <c:pt idx="5">
                  <c:v>5</c:v>
                </c:pt>
              </c:numCache>
            </c:numRef>
          </c:xVal>
          <c:yVal>
            <c:numRef>
              <c:f>Sheet1!$D$144:$D$149</c:f>
              <c:numCache>
                <c:formatCode>General</c:formatCode>
                <c:ptCount val="6"/>
                <c:pt idx="0">
                  <c:v>6.4519999999999994E-2</c:v>
                </c:pt>
                <c:pt idx="1">
                  <c:v>6.5300999999999998E-2</c:v>
                </c:pt>
                <c:pt idx="2">
                  <c:v>6.6210000000000005E-2</c:v>
                </c:pt>
                <c:pt idx="3">
                  <c:v>6.7987000000000006E-2</c:v>
                </c:pt>
                <c:pt idx="4">
                  <c:v>6.9717000000000001E-2</c:v>
                </c:pt>
                <c:pt idx="5">
                  <c:v>7.2972999999999996E-2</c:v>
                </c:pt>
              </c:numCache>
            </c:numRef>
          </c:yVal>
          <c:smooth val="1"/>
          <c:extLst xmlns:c16r2="http://schemas.microsoft.com/office/drawing/2015/06/chart">
            <c:ext xmlns:c16="http://schemas.microsoft.com/office/drawing/2014/chart" uri="{C3380CC4-5D6E-409C-BE32-E72D297353CC}">
              <c16:uniqueId val="{00000001-04E0-43ED-9D5D-F8263E50944E}"/>
            </c:ext>
          </c:extLst>
        </c:ser>
        <c:ser>
          <c:idx val="2"/>
          <c:order val="2"/>
          <c:tx>
            <c:strRef>
              <c:f>Sheet1!$E$143</c:f>
              <c:strCache>
                <c:ptCount val="1"/>
                <c:pt idx="0">
                  <c:v>pumping power at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Sheet1!$B$144:$B$149</c:f>
              <c:numCache>
                <c:formatCode>General</c:formatCode>
                <c:ptCount val="6"/>
                <c:pt idx="0">
                  <c:v>0.1</c:v>
                </c:pt>
                <c:pt idx="1">
                  <c:v>0.5</c:v>
                </c:pt>
                <c:pt idx="2">
                  <c:v>1</c:v>
                </c:pt>
                <c:pt idx="3">
                  <c:v>2</c:v>
                </c:pt>
                <c:pt idx="4">
                  <c:v>3</c:v>
                </c:pt>
                <c:pt idx="5">
                  <c:v>5</c:v>
                </c:pt>
              </c:numCache>
            </c:numRef>
          </c:xVal>
          <c:yVal>
            <c:numRef>
              <c:f>Sheet1!$E$144:$E$149</c:f>
              <c:numCache>
                <c:formatCode>General</c:formatCode>
                <c:ptCount val="6"/>
                <c:pt idx="0">
                  <c:v>8.1589999999999996E-2</c:v>
                </c:pt>
                <c:pt idx="1">
                  <c:v>8.2519999999999996E-2</c:v>
                </c:pt>
                <c:pt idx="2">
                  <c:v>8.3589999999999998E-2</c:v>
                </c:pt>
                <c:pt idx="3">
                  <c:v>8.5690000000000002E-2</c:v>
                </c:pt>
                <c:pt idx="4">
                  <c:v>8.7749999999999995E-2</c:v>
                </c:pt>
                <c:pt idx="5">
                  <c:v>9.1700000000000004E-2</c:v>
                </c:pt>
              </c:numCache>
            </c:numRef>
          </c:yVal>
          <c:smooth val="1"/>
          <c:extLst xmlns:c16r2="http://schemas.microsoft.com/office/drawing/2015/06/chart">
            <c:ext xmlns:c16="http://schemas.microsoft.com/office/drawing/2014/chart" uri="{C3380CC4-5D6E-409C-BE32-E72D297353CC}">
              <c16:uniqueId val="{00000002-04E0-43ED-9D5D-F8263E50944E}"/>
            </c:ext>
          </c:extLst>
        </c:ser>
        <c:ser>
          <c:idx val="3"/>
          <c:order val="3"/>
          <c:tx>
            <c:strRef>
              <c:f>Sheet1!$F$143</c:f>
              <c:strCache>
                <c:ptCount val="1"/>
                <c:pt idx="0">
                  <c:v>pumping power at 4%</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Sheet1!$B$144:$B$149</c:f>
              <c:numCache>
                <c:formatCode>General</c:formatCode>
                <c:ptCount val="6"/>
                <c:pt idx="0">
                  <c:v>0.1</c:v>
                </c:pt>
                <c:pt idx="1">
                  <c:v>0.5</c:v>
                </c:pt>
                <c:pt idx="2">
                  <c:v>1</c:v>
                </c:pt>
                <c:pt idx="3">
                  <c:v>2</c:v>
                </c:pt>
                <c:pt idx="4">
                  <c:v>3</c:v>
                </c:pt>
                <c:pt idx="5">
                  <c:v>5</c:v>
                </c:pt>
              </c:numCache>
            </c:numRef>
          </c:xVal>
          <c:yVal>
            <c:numRef>
              <c:f>Sheet1!$F$144:$F$149</c:f>
              <c:numCache>
                <c:formatCode>General</c:formatCode>
                <c:ptCount val="6"/>
                <c:pt idx="0">
                  <c:v>0.14848</c:v>
                </c:pt>
                <c:pt idx="1">
                  <c:v>0.14990000000000001</c:v>
                </c:pt>
                <c:pt idx="2">
                  <c:v>0.15151999999999999</c:v>
                </c:pt>
                <c:pt idx="3">
                  <c:v>0.15459000000000001</c:v>
                </c:pt>
                <c:pt idx="4">
                  <c:v>0.15770000000000001</c:v>
                </c:pt>
                <c:pt idx="5">
                  <c:v>0.16385</c:v>
                </c:pt>
              </c:numCache>
            </c:numRef>
          </c:yVal>
          <c:smooth val="1"/>
          <c:extLst xmlns:c16r2="http://schemas.microsoft.com/office/drawing/2015/06/chart">
            <c:ext xmlns:c16="http://schemas.microsoft.com/office/drawing/2014/chart" uri="{C3380CC4-5D6E-409C-BE32-E72D297353CC}">
              <c16:uniqueId val="{00000003-04E0-43ED-9D5D-F8263E50944E}"/>
            </c:ext>
          </c:extLst>
        </c:ser>
        <c:axId val="176598400"/>
        <c:axId val="176698880"/>
      </c:scatterChart>
      <c:valAx>
        <c:axId val="176598400"/>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698880"/>
        <c:crosses val="autoZero"/>
        <c:crossBetween val="midCat"/>
      </c:valAx>
      <c:valAx>
        <c:axId val="176698880"/>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598400"/>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8.xml><?xml version="1.0" encoding="utf-8"?>
<c:chartSpace xmlns:c="http://schemas.openxmlformats.org/drawingml/2006/chart" xmlns:a="http://schemas.openxmlformats.org/drawingml/2006/main" xmlns:r="http://schemas.openxmlformats.org/officeDocument/2006/relationships">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Richardson number vs average heat transfer coefficient</a:t>
            </a:r>
            <a:endParaRPr lang="en-IN" sz="1400" dirty="0">
              <a:effectLst/>
            </a:endParaRPr>
          </a:p>
        </c:rich>
      </c:tx>
      <c:layout/>
      <c:spPr>
        <a:noFill/>
        <a:ln>
          <a:noFill/>
        </a:ln>
        <a:effectLst/>
      </c:spPr>
    </c:title>
    <c:plotArea>
      <c:layout/>
      <c:scatterChart>
        <c:scatterStyle val="smoothMarker"/>
        <c:ser>
          <c:idx val="0"/>
          <c:order val="0"/>
          <c:tx>
            <c:strRef>
              <c:f>'TiO2'!$C$5</c:f>
              <c:strCache>
                <c:ptCount val="1"/>
                <c:pt idx="0">
                  <c:v>heat transfer coefficient for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'TiO2'!$B$6:$B$11</c:f>
              <c:numCache>
                <c:formatCode>General</c:formatCode>
                <c:ptCount val="6"/>
                <c:pt idx="0">
                  <c:v>0.1</c:v>
                </c:pt>
                <c:pt idx="1">
                  <c:v>0.5</c:v>
                </c:pt>
                <c:pt idx="2">
                  <c:v>1</c:v>
                </c:pt>
                <c:pt idx="3">
                  <c:v>2</c:v>
                </c:pt>
                <c:pt idx="4">
                  <c:v>3</c:v>
                </c:pt>
                <c:pt idx="5">
                  <c:v>5</c:v>
                </c:pt>
              </c:numCache>
            </c:numRef>
          </c:xVal>
          <c:yVal>
            <c:numRef>
              <c:f>'TiO2'!$C$6:$C$11</c:f>
              <c:numCache>
                <c:formatCode>General</c:formatCode>
                <c:ptCount val="6"/>
                <c:pt idx="0">
                  <c:v>5.4481330000000003</c:v>
                </c:pt>
                <c:pt idx="1">
                  <c:v>21.254010000000001</c:v>
                </c:pt>
                <c:pt idx="2">
                  <c:v>34.202159999999999</c:v>
                </c:pt>
                <c:pt idx="3">
                  <c:v>50.52384</c:v>
                </c:pt>
                <c:pt idx="4">
                  <c:v>60.978990000000003</c:v>
                </c:pt>
                <c:pt idx="5">
                  <c:v>74.308260000000004</c:v>
                </c:pt>
              </c:numCache>
            </c:numRef>
          </c:yVal>
          <c:smooth val="1"/>
          <c:extLst xmlns:c16r2="http://schemas.microsoft.com/office/drawing/2015/06/chart">
            <c:ext xmlns:c16="http://schemas.microsoft.com/office/drawing/2014/chart" uri="{C3380CC4-5D6E-409C-BE32-E72D297353CC}">
              <c16:uniqueId val="{00000000-35D1-4F27-89C4-E7C89E09F0BF}"/>
            </c:ext>
          </c:extLst>
        </c:ser>
        <c:ser>
          <c:idx val="1"/>
          <c:order val="1"/>
          <c:tx>
            <c:strRef>
              <c:f>'TiO2'!$D$5</c:f>
              <c:strCache>
                <c:ptCount val="1"/>
                <c:pt idx="0">
                  <c:v>heat transfer coefficient for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'TiO2'!$B$6:$B$11</c:f>
              <c:numCache>
                <c:formatCode>General</c:formatCode>
                <c:ptCount val="6"/>
                <c:pt idx="0">
                  <c:v>0.1</c:v>
                </c:pt>
                <c:pt idx="1">
                  <c:v>0.5</c:v>
                </c:pt>
                <c:pt idx="2">
                  <c:v>1</c:v>
                </c:pt>
                <c:pt idx="3">
                  <c:v>2</c:v>
                </c:pt>
                <c:pt idx="4">
                  <c:v>3</c:v>
                </c:pt>
                <c:pt idx="5">
                  <c:v>5</c:v>
                </c:pt>
              </c:numCache>
            </c:numRef>
          </c:xVal>
          <c:yVal>
            <c:numRef>
              <c:f>'TiO2'!$D$6:$D$11</c:f>
              <c:numCache>
                <c:formatCode>General</c:formatCode>
                <c:ptCount val="6"/>
                <c:pt idx="0">
                  <c:v>5.5773279999999996</c:v>
                </c:pt>
                <c:pt idx="1">
                  <c:v>21.67906</c:v>
                </c:pt>
                <c:pt idx="2">
                  <c:v>34.804760000000002</c:v>
                </c:pt>
                <c:pt idx="3">
                  <c:v>51.28837</c:v>
                </c:pt>
                <c:pt idx="4">
                  <c:v>61.815849999999998</c:v>
                </c:pt>
                <c:pt idx="5">
                  <c:v>75.205240000000003</c:v>
                </c:pt>
              </c:numCache>
            </c:numRef>
          </c:yVal>
          <c:smooth val="1"/>
          <c:extLst xmlns:c16r2="http://schemas.microsoft.com/office/drawing/2015/06/chart">
            <c:ext xmlns:c16="http://schemas.microsoft.com/office/drawing/2014/chart" uri="{C3380CC4-5D6E-409C-BE32-E72D297353CC}">
              <c16:uniqueId val="{00000001-35D1-4F27-89C4-E7C89E09F0BF}"/>
            </c:ext>
          </c:extLst>
        </c:ser>
        <c:ser>
          <c:idx val="2"/>
          <c:order val="2"/>
          <c:tx>
            <c:strRef>
              <c:f>'TiO2'!$E$5</c:f>
              <c:strCache>
                <c:ptCount val="1"/>
                <c:pt idx="0">
                  <c:v>heat transfer coefficient for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'TiO2'!$B$6:$B$11</c:f>
              <c:numCache>
                <c:formatCode>General</c:formatCode>
                <c:ptCount val="6"/>
                <c:pt idx="0">
                  <c:v>0.1</c:v>
                </c:pt>
                <c:pt idx="1">
                  <c:v>0.5</c:v>
                </c:pt>
                <c:pt idx="2">
                  <c:v>1</c:v>
                </c:pt>
                <c:pt idx="3">
                  <c:v>2</c:v>
                </c:pt>
                <c:pt idx="4">
                  <c:v>3</c:v>
                </c:pt>
                <c:pt idx="5">
                  <c:v>5</c:v>
                </c:pt>
              </c:numCache>
            </c:numRef>
          </c:xVal>
          <c:yVal>
            <c:numRef>
              <c:f>'TiO2'!$E$6:$E$11</c:f>
              <c:numCache>
                <c:formatCode>General</c:formatCode>
                <c:ptCount val="6"/>
                <c:pt idx="0">
                  <c:v>5.7539889999999998</c:v>
                </c:pt>
                <c:pt idx="1">
                  <c:v>22.261890000000001</c:v>
                </c:pt>
                <c:pt idx="2">
                  <c:v>35.635370000000002</c:v>
                </c:pt>
                <c:pt idx="3">
                  <c:v>52.350740000000002</c:v>
                </c:pt>
                <c:pt idx="4">
                  <c:v>62.986809999999998</c:v>
                </c:pt>
                <c:pt idx="5">
                  <c:v>76.470259999999996</c:v>
                </c:pt>
              </c:numCache>
            </c:numRef>
          </c:yVal>
          <c:smooth val="1"/>
          <c:extLst xmlns:c16r2="http://schemas.microsoft.com/office/drawing/2015/06/chart">
            <c:ext xmlns:c16="http://schemas.microsoft.com/office/drawing/2014/chart" uri="{C3380CC4-5D6E-409C-BE32-E72D297353CC}">
              <c16:uniqueId val="{00000002-35D1-4F27-89C4-E7C89E09F0BF}"/>
            </c:ext>
          </c:extLst>
        </c:ser>
        <c:ser>
          <c:idx val="3"/>
          <c:order val="3"/>
          <c:tx>
            <c:strRef>
              <c:f>'TiO2'!$F$5</c:f>
              <c:strCache>
                <c:ptCount val="1"/>
                <c:pt idx="0">
                  <c:v>heat transfer coefficient for 4%</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'TiO2'!$B$6:$B$11</c:f>
              <c:numCache>
                <c:formatCode>General</c:formatCode>
                <c:ptCount val="6"/>
                <c:pt idx="0">
                  <c:v>0.1</c:v>
                </c:pt>
                <c:pt idx="1">
                  <c:v>0.5</c:v>
                </c:pt>
                <c:pt idx="2">
                  <c:v>1</c:v>
                </c:pt>
                <c:pt idx="3">
                  <c:v>2</c:v>
                </c:pt>
                <c:pt idx="4">
                  <c:v>3</c:v>
                </c:pt>
                <c:pt idx="5">
                  <c:v>5</c:v>
                </c:pt>
              </c:numCache>
            </c:numRef>
          </c:xVal>
          <c:yVal>
            <c:numRef>
              <c:f>'TiO2'!$F$6:$F$11</c:f>
              <c:numCache>
                <c:formatCode>General</c:formatCode>
                <c:ptCount val="6"/>
                <c:pt idx="0">
                  <c:v>6.257199</c:v>
                </c:pt>
                <c:pt idx="1">
                  <c:v>23.910990000000002</c:v>
                </c:pt>
                <c:pt idx="2">
                  <c:v>37.982030000000002</c:v>
                </c:pt>
                <c:pt idx="3">
                  <c:v>55.354990000000001</c:v>
                </c:pt>
                <c:pt idx="4">
                  <c:v>66.299599999999998</c:v>
                </c:pt>
                <c:pt idx="5">
                  <c:v>80.057959999999994</c:v>
                </c:pt>
              </c:numCache>
            </c:numRef>
          </c:yVal>
          <c:smooth val="1"/>
          <c:extLst xmlns:c16r2="http://schemas.microsoft.com/office/drawing/2015/06/chart">
            <c:ext xmlns:c16="http://schemas.microsoft.com/office/drawing/2014/chart" uri="{C3380CC4-5D6E-409C-BE32-E72D297353CC}">
              <c16:uniqueId val="{00000003-35D1-4F27-89C4-E7C89E09F0BF}"/>
            </c:ext>
          </c:extLst>
        </c:ser>
        <c:axId val="176889216"/>
        <c:axId val="176891392"/>
      </c:scatterChart>
      <c:valAx>
        <c:axId val="176889216"/>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891392"/>
        <c:crosses val="autoZero"/>
        <c:crossBetween val="midCat"/>
      </c:valAx>
      <c:valAx>
        <c:axId val="176891392"/>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889216"/>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hart9.xml><?xml version="1.0" encoding="utf-8"?>
<c:chartSpace xmlns:c="http://schemas.openxmlformats.org/drawingml/2006/chart" xmlns:a="http://schemas.openxmlformats.org/drawingml/2006/main" xmlns:r="http://schemas.openxmlformats.org/officeDocument/2006/relationships">
  <c:lang val="en-US"/>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Richardson Number vs Nusselt Number</a:t>
            </a:r>
            <a:endParaRPr lang="en-IN" dirty="0"/>
          </a:p>
        </c:rich>
      </c:tx>
      <c:layout/>
      <c:spPr>
        <a:noFill/>
        <a:ln>
          <a:noFill/>
        </a:ln>
        <a:effectLst/>
      </c:spPr>
    </c:title>
    <c:plotArea>
      <c:layout/>
      <c:scatterChart>
        <c:scatterStyle val="smoothMarker"/>
        <c:ser>
          <c:idx val="0"/>
          <c:order val="0"/>
          <c:tx>
            <c:strRef>
              <c:f>Sheet1!$B$17</c:f>
              <c:strCache>
                <c:ptCount val="1"/>
                <c:pt idx="0">
                  <c:v>Nusselt numbers for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Sheet1!$A$18:$A$23</c:f>
              <c:numCache>
                <c:formatCode>General</c:formatCode>
                <c:ptCount val="6"/>
                <c:pt idx="0">
                  <c:v>0.1</c:v>
                </c:pt>
                <c:pt idx="1">
                  <c:v>0.5</c:v>
                </c:pt>
                <c:pt idx="2">
                  <c:v>1</c:v>
                </c:pt>
                <c:pt idx="3">
                  <c:v>2</c:v>
                </c:pt>
                <c:pt idx="4">
                  <c:v>3</c:v>
                </c:pt>
                <c:pt idx="5">
                  <c:v>5</c:v>
                </c:pt>
              </c:numCache>
            </c:numRef>
          </c:xVal>
          <c:yVal>
            <c:numRef>
              <c:f>Sheet1!$B$18:$B$23</c:f>
              <c:numCache>
                <c:formatCode>General</c:formatCode>
                <c:ptCount val="6"/>
                <c:pt idx="0">
                  <c:v>9.1258509212730335E-2</c:v>
                </c:pt>
                <c:pt idx="1">
                  <c:v>0.35601356783919597</c:v>
                </c:pt>
                <c:pt idx="2">
                  <c:v>0.57290050251256286</c:v>
                </c:pt>
                <c:pt idx="3">
                  <c:v>0.84629547738693478</c:v>
                </c:pt>
                <c:pt idx="4">
                  <c:v>1.0214236180904523</c:v>
                </c:pt>
                <c:pt idx="5">
                  <c:v>1.2446944723618092</c:v>
                </c:pt>
              </c:numCache>
            </c:numRef>
          </c:yVal>
          <c:smooth val="1"/>
          <c:extLst xmlns:c16r2="http://schemas.microsoft.com/office/drawing/2015/06/chart">
            <c:ext xmlns:c16="http://schemas.microsoft.com/office/drawing/2014/chart" uri="{C3380CC4-5D6E-409C-BE32-E72D297353CC}">
              <c16:uniqueId val="{00000000-02B0-4CEF-985C-7D8900577619}"/>
            </c:ext>
          </c:extLst>
        </c:ser>
        <c:ser>
          <c:idx val="1"/>
          <c:order val="1"/>
          <c:tx>
            <c:strRef>
              <c:f>Sheet1!$C$17</c:f>
              <c:strCache>
                <c:ptCount val="1"/>
                <c:pt idx="0">
                  <c:v>Nusselt numbers for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Sheet1!$A$18:$A$23</c:f>
              <c:numCache>
                <c:formatCode>General</c:formatCode>
                <c:ptCount val="6"/>
                <c:pt idx="0">
                  <c:v>0.1</c:v>
                </c:pt>
                <c:pt idx="1">
                  <c:v>0.5</c:v>
                </c:pt>
                <c:pt idx="2">
                  <c:v>1</c:v>
                </c:pt>
                <c:pt idx="3">
                  <c:v>2</c:v>
                </c:pt>
                <c:pt idx="4">
                  <c:v>3</c:v>
                </c:pt>
                <c:pt idx="5">
                  <c:v>5</c:v>
                </c:pt>
              </c:numCache>
            </c:numRef>
          </c:xVal>
          <c:yVal>
            <c:numRef>
              <c:f>Sheet1!$C$18:$C$23</c:f>
              <c:numCache>
                <c:formatCode>General</c:formatCode>
                <c:ptCount val="6"/>
                <c:pt idx="0">
                  <c:v>9.3193109094858562E-2</c:v>
                </c:pt>
                <c:pt idx="1">
                  <c:v>0.36224138219125435</c:v>
                </c:pt>
                <c:pt idx="2">
                  <c:v>0.58156231724230123</c:v>
                </c:pt>
                <c:pt idx="3">
                  <c:v>0.85699149497886284</c:v>
                </c:pt>
                <c:pt idx="4">
                  <c:v>1.0328980567112804</c:v>
                </c:pt>
                <c:pt idx="5">
                  <c:v>1.2566250605711233</c:v>
                </c:pt>
              </c:numCache>
            </c:numRef>
          </c:yVal>
          <c:smooth val="1"/>
          <c:extLst xmlns:c16r2="http://schemas.microsoft.com/office/drawing/2015/06/chart">
            <c:ext xmlns:c16="http://schemas.microsoft.com/office/drawing/2014/chart" uri="{C3380CC4-5D6E-409C-BE32-E72D297353CC}">
              <c16:uniqueId val="{00000001-02B0-4CEF-985C-7D8900577619}"/>
            </c:ext>
          </c:extLst>
        </c:ser>
        <c:ser>
          <c:idx val="2"/>
          <c:order val="2"/>
          <c:tx>
            <c:strRef>
              <c:f>Sheet1!$D$17</c:f>
              <c:strCache>
                <c:ptCount val="1"/>
                <c:pt idx="0">
                  <c:v>Nusselt numbers for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Sheet1!$A$18:$A$23</c:f>
              <c:numCache>
                <c:formatCode>General</c:formatCode>
                <c:ptCount val="6"/>
                <c:pt idx="0">
                  <c:v>0.1</c:v>
                </c:pt>
                <c:pt idx="1">
                  <c:v>0.5</c:v>
                </c:pt>
                <c:pt idx="2">
                  <c:v>1</c:v>
                </c:pt>
                <c:pt idx="3">
                  <c:v>2</c:v>
                </c:pt>
                <c:pt idx="4">
                  <c:v>3</c:v>
                </c:pt>
                <c:pt idx="5">
                  <c:v>5</c:v>
                </c:pt>
              </c:numCache>
            </c:numRef>
          </c:xVal>
          <c:yVal>
            <c:numRef>
              <c:f>Sheet1!$D$18:$D$23</c:f>
              <c:numCache>
                <c:formatCode>General</c:formatCode>
                <c:ptCount val="6"/>
                <c:pt idx="0">
                  <c:v>9.6008626443302422E-2</c:v>
                </c:pt>
                <c:pt idx="1">
                  <c:v>0.37145247947674037</c:v>
                </c:pt>
                <c:pt idx="2">
                  <c:v>0.59459670960421818</c:v>
                </c:pt>
                <c:pt idx="3">
                  <c:v>0.87350230260962436</c:v>
                </c:pt>
                <c:pt idx="4">
                  <c:v>1.050971267436428</c:v>
                </c:pt>
                <c:pt idx="5">
                  <c:v>1.275950410465194</c:v>
                </c:pt>
              </c:numCache>
            </c:numRef>
          </c:yVal>
          <c:smooth val="1"/>
          <c:extLst xmlns:c16r2="http://schemas.microsoft.com/office/drawing/2015/06/chart">
            <c:ext xmlns:c16="http://schemas.microsoft.com/office/drawing/2014/chart" uri="{C3380CC4-5D6E-409C-BE32-E72D297353CC}">
              <c16:uniqueId val="{00000002-02B0-4CEF-985C-7D8900577619}"/>
            </c:ext>
          </c:extLst>
        </c:ser>
        <c:ser>
          <c:idx val="3"/>
          <c:order val="3"/>
          <c:tx>
            <c:strRef>
              <c:f>Sheet1!$E$17</c:f>
              <c:strCache>
                <c:ptCount val="1"/>
                <c:pt idx="0">
                  <c:v>Nusselt numbers for 4%</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Sheet1!$A$18:$A$23</c:f>
              <c:numCache>
                <c:formatCode>General</c:formatCode>
                <c:ptCount val="6"/>
                <c:pt idx="0">
                  <c:v>0.1</c:v>
                </c:pt>
                <c:pt idx="1">
                  <c:v>0.5</c:v>
                </c:pt>
                <c:pt idx="2">
                  <c:v>1</c:v>
                </c:pt>
                <c:pt idx="3">
                  <c:v>2</c:v>
                </c:pt>
                <c:pt idx="4">
                  <c:v>3</c:v>
                </c:pt>
                <c:pt idx="5">
                  <c:v>5</c:v>
                </c:pt>
              </c:numCache>
            </c:numRef>
          </c:xVal>
          <c:yVal>
            <c:numRef>
              <c:f>Sheet1!$E$18:$E$23</c:f>
              <c:numCache>
                <c:formatCode>General</c:formatCode>
                <c:ptCount val="6"/>
                <c:pt idx="0">
                  <c:v>0.10417032646877653</c:v>
                </c:pt>
                <c:pt idx="1">
                  <c:v>0.39807198628198515</c:v>
                </c:pt>
                <c:pt idx="2">
                  <c:v>0.63232773403033282</c:v>
                </c:pt>
                <c:pt idx="3">
                  <c:v>0.92155409792398491</c:v>
                </c:pt>
                <c:pt idx="4">
                  <c:v>1.1037608004395092</c:v>
                </c:pt>
                <c:pt idx="5">
                  <c:v>1.3328110276857508</c:v>
                </c:pt>
              </c:numCache>
            </c:numRef>
          </c:yVal>
          <c:smooth val="1"/>
          <c:extLst xmlns:c16r2="http://schemas.microsoft.com/office/drawing/2015/06/chart">
            <c:ext xmlns:c16="http://schemas.microsoft.com/office/drawing/2014/chart" uri="{C3380CC4-5D6E-409C-BE32-E72D297353CC}">
              <c16:uniqueId val="{00000003-02B0-4CEF-985C-7D8900577619}"/>
            </c:ext>
          </c:extLst>
        </c:ser>
        <c:axId val="176984064"/>
        <c:axId val="176985984"/>
      </c:scatterChart>
      <c:valAx>
        <c:axId val="176984064"/>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985984"/>
        <c:crosses val="autoZero"/>
        <c:crossBetween val="midCat"/>
      </c:valAx>
      <c:valAx>
        <c:axId val="176985984"/>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984064"/>
        <c:crosses val="autoZero"/>
        <c:crossBetween val="midCat"/>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1"/>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 name="Google Shape;18;p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 name="Google Shape;20;p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
        <p:cNvGrpSpPr/>
        <p:nvPr/>
      </p:nvGrpSpPr>
      <p:grpSpPr>
        <a:xfrm>
          <a:off x="0" y="0"/>
          <a:ext cx="0" cy="0"/>
          <a:chOff x="0" y="0"/>
          <a:chExt cx="0" cy="0"/>
        </a:xfrm>
      </p:grpSpPr>
      <p:sp>
        <p:nvSpPr>
          <p:cNvPr id="35" name="Google Shape;35;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7" r:id="rId5"/>
    <p:sldLayoutId id="214748365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chart" Target="../charts/chart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doi.org/10.1063/1.3245330" TargetMode="External"/><Relationship Id="rId2" Type="http://schemas.openxmlformats.org/officeDocument/2006/relationships/hyperlink" Target="https://doi.org/10.1139/tcsme-1975-0031" TargetMode="External"/><Relationship Id="rId1" Type="http://schemas.openxmlformats.org/officeDocument/2006/relationships/slideLayout" Target="../slideLayouts/slideLayout2.xml"/><Relationship Id="rId4" Type="http://schemas.openxmlformats.org/officeDocument/2006/relationships/hyperlink" Target="https://doi.org/10.1016/j.ijheatfluidflow.2011.01.00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914400" y="328967"/>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200"/>
              <a:buFont typeface="Times New Roman"/>
              <a:buNone/>
            </a:pPr>
            <a:r>
              <a:rPr lang="en-IN" sz="2400" b="1" dirty="0">
                <a:latin typeface="Times New Roman"/>
                <a:ea typeface="Times New Roman"/>
                <a:cs typeface="Times New Roman"/>
                <a:sym typeface="Times New Roman"/>
              </a:rPr>
              <a:t>NUMERICAL INVESTIGATION ON </a:t>
            </a:r>
            <a:r>
              <a:rPr lang="en-IN" sz="2400" b="1" dirty="0" smtClean="0">
                <a:latin typeface="Times New Roman"/>
                <a:ea typeface="Times New Roman"/>
                <a:cs typeface="Times New Roman"/>
                <a:sym typeface="Times New Roman"/>
              </a:rPr>
              <a:t>CONVECTIVE HEAT TRANSFER ENHANCEMENT USING VARIOUS NANO FLUIDS AND  DIFFERENT DUCT GEOMETRIES  </a:t>
            </a:r>
            <a:endParaRPr sz="2400" b="1" dirty="0"/>
          </a:p>
        </p:txBody>
      </p:sp>
      <p:sp>
        <p:nvSpPr>
          <p:cNvPr id="89" name="Google Shape;89;p13"/>
          <p:cNvSpPr txBox="1">
            <a:spLocks noGrp="1"/>
          </p:cNvSpPr>
          <p:nvPr>
            <p:ph type="body" idx="1"/>
          </p:nvPr>
        </p:nvSpPr>
        <p:spPr>
          <a:xfrm>
            <a:off x="1157306" y="2337884"/>
            <a:ext cx="3890248" cy="1447060"/>
          </a:xfrm>
          <a:prstGeom prst="rect">
            <a:avLst/>
          </a:prstGeom>
          <a:noFill/>
          <a:ln>
            <a:noFill/>
          </a:ln>
        </p:spPr>
        <p:txBody>
          <a:bodyPr spcFirstLastPara="1" wrap="square" lIns="91425" tIns="45700" rIns="91425" bIns="45700" anchor="b" anchorCtr="0">
            <a:normAutofit fontScale="25000" lnSpcReduction="20000"/>
          </a:bodyPr>
          <a:lstStyle/>
          <a:p>
            <a:pPr marL="0" lvl="0" indent="0" algn="l" rtl="0">
              <a:lnSpc>
                <a:spcPct val="90000"/>
              </a:lnSpc>
              <a:spcBef>
                <a:spcPts val="0"/>
              </a:spcBef>
              <a:spcAft>
                <a:spcPts val="0"/>
              </a:spcAft>
              <a:buClr>
                <a:schemeClr val="dk1"/>
              </a:buClr>
              <a:buSzPct val="100000"/>
              <a:buNone/>
            </a:pPr>
            <a:r>
              <a:rPr lang="en-IN" sz="6200" u="sng" dirty="0">
                <a:latin typeface="Times New Roman"/>
                <a:ea typeface="Times New Roman"/>
                <a:cs typeface="Times New Roman"/>
                <a:sym typeface="Times New Roman"/>
              </a:rPr>
              <a:t>PRESENTED BY</a:t>
            </a:r>
            <a:r>
              <a:rPr lang="en-IN" sz="3200" dirty="0">
                <a:latin typeface="Times New Roman"/>
                <a:ea typeface="Times New Roman"/>
                <a:cs typeface="Times New Roman"/>
                <a:sym typeface="Times New Roman"/>
              </a:rPr>
              <a:t>:</a:t>
            </a:r>
            <a:endParaRPr dirty="0"/>
          </a:p>
          <a:p>
            <a:pPr marL="0" lvl="0" indent="0" algn="l" rtl="0">
              <a:lnSpc>
                <a:spcPct val="90000"/>
              </a:lnSpc>
              <a:spcBef>
                <a:spcPts val="1000"/>
              </a:spcBef>
              <a:spcAft>
                <a:spcPts val="0"/>
              </a:spcAft>
              <a:buClr>
                <a:schemeClr val="dk1"/>
              </a:buClr>
              <a:buSzPct val="100000"/>
              <a:buNone/>
            </a:pPr>
            <a:r>
              <a:rPr lang="en-IN" sz="5500" b="0" i="1" dirty="0">
                <a:latin typeface="Times New Roman"/>
                <a:ea typeface="Times New Roman"/>
                <a:cs typeface="Times New Roman"/>
                <a:sym typeface="Times New Roman"/>
              </a:rPr>
              <a:t>Sai </a:t>
            </a:r>
            <a:r>
              <a:rPr lang="en-IN" sz="5500" b="0" i="1" dirty="0" err="1">
                <a:latin typeface="Times New Roman"/>
                <a:ea typeface="Times New Roman"/>
                <a:cs typeface="Times New Roman"/>
                <a:sym typeface="Times New Roman"/>
              </a:rPr>
              <a:t>Praneeth</a:t>
            </a:r>
            <a:r>
              <a:rPr lang="en-IN" sz="5500" b="0" i="1" dirty="0">
                <a:latin typeface="Times New Roman"/>
                <a:ea typeface="Times New Roman"/>
                <a:cs typeface="Times New Roman"/>
                <a:sym typeface="Times New Roman"/>
              </a:rPr>
              <a:t>     711956</a:t>
            </a:r>
            <a:endParaRPr dirty="0"/>
          </a:p>
          <a:p>
            <a:pPr marL="0" lvl="0" indent="0" algn="l" rtl="0">
              <a:lnSpc>
                <a:spcPct val="90000"/>
              </a:lnSpc>
              <a:spcBef>
                <a:spcPts val="1000"/>
              </a:spcBef>
              <a:spcAft>
                <a:spcPts val="0"/>
              </a:spcAft>
              <a:buClr>
                <a:schemeClr val="dk1"/>
              </a:buClr>
              <a:buSzPct val="100000"/>
              <a:buNone/>
            </a:pPr>
            <a:r>
              <a:rPr lang="en-IN" sz="5500" b="0" i="1" dirty="0" err="1">
                <a:latin typeface="Times New Roman"/>
                <a:ea typeface="Times New Roman"/>
                <a:cs typeface="Times New Roman"/>
                <a:sym typeface="Times New Roman"/>
              </a:rPr>
              <a:t>Srikar</a:t>
            </a:r>
            <a:r>
              <a:rPr lang="en-IN" sz="5500" b="0" i="1" dirty="0">
                <a:latin typeface="Times New Roman"/>
                <a:ea typeface="Times New Roman"/>
                <a:cs typeface="Times New Roman"/>
                <a:sym typeface="Times New Roman"/>
              </a:rPr>
              <a:t>                711928</a:t>
            </a:r>
            <a:endParaRPr dirty="0"/>
          </a:p>
          <a:p>
            <a:pPr marL="0" lvl="0" indent="0" algn="l" rtl="0">
              <a:lnSpc>
                <a:spcPct val="90000"/>
              </a:lnSpc>
              <a:spcBef>
                <a:spcPts val="1000"/>
              </a:spcBef>
              <a:spcAft>
                <a:spcPts val="0"/>
              </a:spcAft>
              <a:buClr>
                <a:schemeClr val="dk1"/>
              </a:buClr>
              <a:buSzPct val="100000"/>
              <a:buNone/>
            </a:pPr>
            <a:r>
              <a:rPr lang="en-IN" sz="5500" b="0" i="1" dirty="0">
                <a:latin typeface="Times New Roman"/>
                <a:ea typeface="Times New Roman"/>
                <a:cs typeface="Times New Roman"/>
                <a:sym typeface="Times New Roman"/>
              </a:rPr>
              <a:t>Sai Ganesh       711919</a:t>
            </a:r>
            <a:endParaRPr dirty="0"/>
          </a:p>
          <a:p>
            <a:pPr marL="0" lvl="0" indent="0" algn="l" rtl="0">
              <a:lnSpc>
                <a:spcPct val="90000"/>
              </a:lnSpc>
              <a:spcBef>
                <a:spcPts val="1000"/>
              </a:spcBef>
              <a:spcAft>
                <a:spcPts val="0"/>
              </a:spcAft>
              <a:buClr>
                <a:schemeClr val="dk1"/>
              </a:buClr>
              <a:buSzPct val="100000"/>
              <a:buNone/>
            </a:pPr>
            <a:r>
              <a:rPr lang="en-IN" sz="5500" b="0" i="1" dirty="0" err="1">
                <a:latin typeface="Times New Roman"/>
                <a:ea typeface="Times New Roman"/>
                <a:cs typeface="Times New Roman"/>
                <a:sym typeface="Times New Roman"/>
              </a:rPr>
              <a:t>Yuvaraj</a:t>
            </a:r>
            <a:r>
              <a:rPr lang="en-IN" sz="5500" b="0" i="1" dirty="0">
                <a:latin typeface="Times New Roman"/>
                <a:ea typeface="Times New Roman"/>
                <a:cs typeface="Times New Roman"/>
                <a:sym typeface="Times New Roman"/>
              </a:rPr>
              <a:t>            711961</a:t>
            </a:r>
            <a:endParaRPr dirty="0"/>
          </a:p>
        </p:txBody>
      </p:sp>
      <p:sp>
        <p:nvSpPr>
          <p:cNvPr id="90" name="Google Shape;90;p13"/>
          <p:cNvSpPr txBox="1">
            <a:spLocks noGrp="1"/>
          </p:cNvSpPr>
          <p:nvPr>
            <p:ph type="body" idx="3"/>
          </p:nvPr>
        </p:nvSpPr>
        <p:spPr>
          <a:xfrm>
            <a:off x="8229600" y="2435966"/>
            <a:ext cx="3513900" cy="1411500"/>
          </a:xfrm>
          <a:prstGeom prst="rect">
            <a:avLst/>
          </a:prstGeom>
          <a:noFill/>
          <a:ln>
            <a:noFill/>
          </a:ln>
        </p:spPr>
        <p:txBody>
          <a:bodyPr spcFirstLastPara="1" wrap="square" lIns="91425" tIns="45700" rIns="91425" bIns="45700" anchor="b" anchorCtr="0">
            <a:normAutofit fontScale="25000" lnSpcReduction="20000"/>
          </a:bodyPr>
          <a:lstStyle/>
          <a:p>
            <a:pPr marL="0" lvl="0" indent="0" algn="l" rtl="0">
              <a:lnSpc>
                <a:spcPct val="90000"/>
              </a:lnSpc>
              <a:spcBef>
                <a:spcPts val="0"/>
              </a:spcBef>
              <a:spcAft>
                <a:spcPts val="0"/>
              </a:spcAft>
              <a:buClr>
                <a:srgbClr val="000000"/>
              </a:buClr>
              <a:buSzPct val="100000"/>
              <a:buNone/>
            </a:pPr>
            <a:r>
              <a:rPr lang="en-IN" sz="6200" i="0" u="sng" strike="noStrike" dirty="0">
                <a:solidFill>
                  <a:srgbClr val="000000"/>
                </a:solidFill>
                <a:latin typeface="Times New Roman"/>
                <a:ea typeface="Times New Roman"/>
                <a:cs typeface="Times New Roman"/>
                <a:sym typeface="Times New Roman"/>
              </a:rPr>
              <a:t>SUPERVISOR</a:t>
            </a:r>
            <a:endParaRPr u="sng"/>
          </a:p>
          <a:p>
            <a:pPr marL="0" lvl="0" indent="0" algn="l" rtl="0">
              <a:lnSpc>
                <a:spcPct val="90000"/>
              </a:lnSpc>
              <a:spcBef>
                <a:spcPts val="0"/>
              </a:spcBef>
              <a:spcAft>
                <a:spcPts val="0"/>
              </a:spcAft>
              <a:buClr>
                <a:schemeClr val="dk1"/>
              </a:buClr>
              <a:buSzPct val="100000"/>
              <a:buNone/>
            </a:pPr>
            <a:endParaRPr sz="2600">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ct val="100000"/>
              <a:buNone/>
            </a:pPr>
            <a:endParaRPr sz="2600" i="0" u="none" strike="noStrike">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ct val="100000"/>
              <a:buNone/>
            </a:pPr>
            <a:endParaRPr sz="3200" b="0" i="1">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000000"/>
              </a:buClr>
              <a:buSzPct val="100000"/>
              <a:buNone/>
            </a:pPr>
            <a:r>
              <a:rPr lang="en-IN" sz="7200" i="1" u="none" strike="noStrike" dirty="0">
                <a:solidFill>
                  <a:srgbClr val="000000"/>
                </a:solidFill>
                <a:latin typeface="Times New Roman"/>
                <a:ea typeface="Times New Roman"/>
                <a:cs typeface="Times New Roman"/>
                <a:sym typeface="Times New Roman"/>
              </a:rPr>
              <a:t>Dr. </a:t>
            </a:r>
            <a:r>
              <a:rPr lang="en-IN" sz="7200" i="1" u="none" strike="noStrike" dirty="0" err="1">
                <a:solidFill>
                  <a:srgbClr val="000000"/>
                </a:solidFill>
                <a:latin typeface="Times New Roman"/>
                <a:ea typeface="Times New Roman"/>
                <a:cs typeface="Times New Roman"/>
                <a:sym typeface="Times New Roman"/>
              </a:rPr>
              <a:t>Santhosh</a:t>
            </a:r>
            <a:r>
              <a:rPr lang="en-IN" sz="7200" i="1" u="none" strike="noStrike" dirty="0">
                <a:solidFill>
                  <a:srgbClr val="000000"/>
                </a:solidFill>
                <a:latin typeface="Times New Roman"/>
                <a:ea typeface="Times New Roman"/>
                <a:cs typeface="Times New Roman"/>
                <a:sym typeface="Times New Roman"/>
              </a:rPr>
              <a:t> </a:t>
            </a:r>
            <a:r>
              <a:rPr lang="en-IN" sz="7200" i="1" u="none" strike="noStrike" dirty="0" err="1">
                <a:solidFill>
                  <a:srgbClr val="000000"/>
                </a:solidFill>
                <a:latin typeface="Times New Roman"/>
                <a:ea typeface="Times New Roman"/>
                <a:cs typeface="Times New Roman"/>
                <a:sym typeface="Times New Roman"/>
              </a:rPr>
              <a:t>kumar</a:t>
            </a:r>
            <a:endParaRPr sz="7200" i="1" u="none" strike="noStrike">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ct val="100000"/>
              <a:buNone/>
            </a:pPr>
            <a:endParaRPr sz="7200" b="0" i="1" u="none" strike="noStrike">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000000"/>
              </a:buClr>
              <a:buSzPct val="138461"/>
              <a:buNone/>
            </a:pPr>
            <a:r>
              <a:rPr lang="en-IN" sz="5200" dirty="0">
                <a:solidFill>
                  <a:srgbClr val="000000"/>
                </a:solidFill>
                <a:latin typeface="Times New Roman"/>
                <a:ea typeface="Times New Roman"/>
                <a:cs typeface="Times New Roman"/>
                <a:sym typeface="Times New Roman"/>
              </a:rPr>
              <a:t>Associate Dean,</a:t>
            </a:r>
            <a:endParaRPr sz="5200">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000000"/>
              </a:buClr>
              <a:buSzPct val="138461"/>
              <a:buNone/>
            </a:pPr>
            <a:r>
              <a:rPr lang="en-IN" sz="5200" u="none" strike="noStrike" dirty="0">
                <a:solidFill>
                  <a:srgbClr val="000000"/>
                </a:solidFill>
                <a:latin typeface="Times New Roman"/>
                <a:ea typeface="Times New Roman"/>
                <a:cs typeface="Times New Roman"/>
                <a:sym typeface="Times New Roman"/>
              </a:rPr>
              <a:t>Dept. of Mechanical Engineering</a:t>
            </a:r>
            <a:endParaRPr sz="520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r>
              <a:rPr lang="en-IN" dirty="0"/>
              <a:t/>
            </a:r>
            <a:br>
              <a:rPr lang="en-IN" dirty="0"/>
            </a:br>
            <a:endParaRPr/>
          </a:p>
        </p:txBody>
      </p:sp>
      <p:sp>
        <p:nvSpPr>
          <p:cNvPr id="91" name="Google Shape;91;p13"/>
          <p:cNvSpPr txBox="1">
            <a:spLocks noGrp="1"/>
          </p:cNvSpPr>
          <p:nvPr>
            <p:ph type="sldNum" idx="12"/>
          </p:nvPr>
        </p:nvSpPr>
        <p:spPr>
          <a:xfrm>
            <a:off x="8610600" y="6356350"/>
            <a:ext cx="268179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800" b="1"/>
              <a:pPr marL="0" lvl="0" indent="0" algn="r" rtl="0">
                <a:spcBef>
                  <a:spcPts val="0"/>
                </a:spcBef>
                <a:spcAft>
                  <a:spcPts val="0"/>
                </a:spcAft>
                <a:buNone/>
              </a:pPr>
              <a:t>1</a:t>
            </a:fld>
            <a:endParaRPr sz="1800" b="1"/>
          </a:p>
        </p:txBody>
      </p:sp>
      <p:pic>
        <p:nvPicPr>
          <p:cNvPr id="92" name="Google Shape;92;p13"/>
          <p:cNvPicPr preferRelativeResize="0"/>
          <p:nvPr/>
        </p:nvPicPr>
        <p:blipFill rotWithShape="1">
          <a:blip r:embed="rId3">
            <a:alphaModFix/>
          </a:blip>
          <a:srcRect/>
          <a:stretch/>
        </p:blipFill>
        <p:spPr>
          <a:xfrm>
            <a:off x="4422660" y="5718033"/>
            <a:ext cx="3133616" cy="784367"/>
          </a:xfrm>
          <a:prstGeom prst="rect">
            <a:avLst/>
          </a:prstGeom>
          <a:noFill/>
          <a:ln>
            <a:noFill/>
          </a:ln>
        </p:spPr>
      </p:pic>
      <p:pic>
        <p:nvPicPr>
          <p:cNvPr id="93" name="Google Shape;93;p13"/>
          <p:cNvPicPr preferRelativeResize="0"/>
          <p:nvPr/>
        </p:nvPicPr>
        <p:blipFill rotWithShape="1">
          <a:blip r:embed="rId4">
            <a:alphaModFix/>
          </a:blip>
          <a:srcRect/>
          <a:stretch/>
        </p:blipFill>
        <p:spPr>
          <a:xfrm>
            <a:off x="5047554" y="2435966"/>
            <a:ext cx="1883827" cy="1798476"/>
          </a:xfrm>
          <a:prstGeom prst="rect">
            <a:avLst/>
          </a:prstGeom>
          <a:noFill/>
          <a:ln>
            <a:noFill/>
          </a:ln>
        </p:spPr>
      </p:pic>
      <p:pic>
        <p:nvPicPr>
          <p:cNvPr id="94" name="Google Shape;94;p13"/>
          <p:cNvPicPr preferRelativeResize="0"/>
          <p:nvPr/>
        </p:nvPicPr>
        <p:blipFill rotWithShape="1">
          <a:blip r:embed="rId5">
            <a:alphaModFix/>
          </a:blip>
          <a:srcRect/>
          <a:stretch/>
        </p:blipFill>
        <p:spPr>
          <a:xfrm>
            <a:off x="1417070" y="4900460"/>
            <a:ext cx="9144793" cy="14814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CF1652-21FF-3CDC-BD29-A4F3C3CCCBE1}"/>
              </a:ext>
            </a:extLst>
          </p:cNvPr>
          <p:cNvSpPr>
            <a:spLocks noGrp="1"/>
          </p:cNvSpPr>
          <p:nvPr>
            <p:ph type="title"/>
          </p:nvPr>
        </p:nvSpPr>
        <p:spPr>
          <a:xfrm>
            <a:off x="935854" y="229781"/>
            <a:ext cx="9859392" cy="480434"/>
          </a:xfrm>
        </p:spPr>
        <p:txBody>
          <a:bodyPr>
            <a:noAutofit/>
          </a:bodyPr>
          <a:lstStyle/>
          <a:p>
            <a:r>
              <a:rPr lang="en-IN" sz="3200" b="1" dirty="0">
                <a:latin typeface="Times New Roman" panose="02020603050405020304" pitchFamily="18" charset="0"/>
                <a:cs typeface="Times New Roman" panose="02020603050405020304" pitchFamily="18" charset="0"/>
              </a:rPr>
              <a:t>Literature Review:</a:t>
            </a:r>
            <a:endParaRPr lang="en-IN" sz="3200" dirty="0"/>
          </a:p>
        </p:txBody>
      </p:sp>
      <p:sp>
        <p:nvSpPr>
          <p:cNvPr id="4" name="Slide Number Placeholder 3">
            <a:extLst>
              <a:ext uri="{FF2B5EF4-FFF2-40B4-BE49-F238E27FC236}">
                <a16:creationId xmlns="" xmlns:a16="http://schemas.microsoft.com/office/drawing/2014/main" id="{89193451-D0F8-3B15-3871-0EBC5EC9C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10</a:t>
            </a:fld>
            <a:endParaRPr lang="en-IN"/>
          </a:p>
        </p:txBody>
      </p:sp>
      <p:graphicFrame>
        <p:nvGraphicFramePr>
          <p:cNvPr id="5" name="Table 5">
            <a:extLst>
              <a:ext uri="{FF2B5EF4-FFF2-40B4-BE49-F238E27FC236}">
                <a16:creationId xmlns="" xmlns:a16="http://schemas.microsoft.com/office/drawing/2014/main" id="{F9B716C8-60C3-137E-20F4-19E307E2C90E}"/>
              </a:ext>
            </a:extLst>
          </p:cNvPr>
          <p:cNvGraphicFramePr>
            <a:graphicFrameLocks noGrp="1"/>
          </p:cNvGraphicFramePr>
          <p:nvPr>
            <p:extLst>
              <p:ext uri="{D42A27DB-BD31-4B8C-83A1-F6EECF244321}">
                <p14:modId xmlns="" xmlns:p14="http://schemas.microsoft.com/office/powerpoint/2010/main" val="2594116148"/>
              </p:ext>
            </p:extLst>
          </p:nvPr>
        </p:nvGraphicFramePr>
        <p:xfrm>
          <a:off x="843379" y="985737"/>
          <a:ext cx="10510421" cy="5102851"/>
        </p:xfrm>
        <a:graphic>
          <a:graphicData uri="http://schemas.openxmlformats.org/drawingml/2006/table">
            <a:tbl>
              <a:tblPr firstRow="1" bandRow="1">
                <a:tableStyleId>{5C22544A-7EE6-4342-B048-85BDC9FD1C3A}</a:tableStyleId>
              </a:tblPr>
              <a:tblGrid>
                <a:gridCol w="2623721">
                  <a:extLst>
                    <a:ext uri="{9D8B030D-6E8A-4147-A177-3AD203B41FA5}">
                      <a16:colId xmlns="" xmlns:a16="http://schemas.microsoft.com/office/drawing/2014/main" val="855067564"/>
                    </a:ext>
                  </a:extLst>
                </a:gridCol>
                <a:gridCol w="2628900">
                  <a:extLst>
                    <a:ext uri="{9D8B030D-6E8A-4147-A177-3AD203B41FA5}">
                      <a16:colId xmlns="" xmlns:a16="http://schemas.microsoft.com/office/drawing/2014/main" val="1909773633"/>
                    </a:ext>
                  </a:extLst>
                </a:gridCol>
                <a:gridCol w="2628900">
                  <a:extLst>
                    <a:ext uri="{9D8B030D-6E8A-4147-A177-3AD203B41FA5}">
                      <a16:colId xmlns="" xmlns:a16="http://schemas.microsoft.com/office/drawing/2014/main" val="1131709314"/>
                    </a:ext>
                  </a:extLst>
                </a:gridCol>
                <a:gridCol w="2628900">
                  <a:extLst>
                    <a:ext uri="{9D8B030D-6E8A-4147-A177-3AD203B41FA5}">
                      <a16:colId xmlns="" xmlns:a16="http://schemas.microsoft.com/office/drawing/2014/main" val="1226661220"/>
                    </a:ext>
                  </a:extLst>
                </a:gridCol>
              </a:tblGrid>
              <a:tr h="460882">
                <a:tc>
                  <a:txBody>
                    <a:bodyPr/>
                    <a:lstStyle/>
                    <a:p>
                      <a:pPr algn="ctr"/>
                      <a:r>
                        <a:rPr lang="en-US" sz="1600" dirty="0" smtClean="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Times New Roman" panose="02020603050405020304" pitchFamily="18" charset="0"/>
                          <a:cs typeface="Times New Roman" panose="02020603050405020304" pitchFamily="18" charset="0"/>
                        </a:rPr>
                        <a:t>Flow passage</a:t>
                      </a:r>
                    </a:p>
                  </a:txBody>
                  <a:tcPr/>
                </a:tc>
                <a:tc>
                  <a:txBody>
                    <a:bodyPr/>
                    <a:lstStyle/>
                    <a:p>
                      <a:pPr algn="ctr"/>
                      <a:r>
                        <a:rPr lang="en-IN" sz="1600" dirty="0" smtClean="0">
                          <a:latin typeface="Times New Roman" panose="02020603050405020304" pitchFamily="18" charset="0"/>
                          <a:cs typeface="Times New Roman" panose="02020603050405020304" pitchFamily="18" charset="0"/>
                        </a:rPr>
                        <a:t>Working fluid</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dirty="0">
                          <a:latin typeface="Times New Roman" panose="02020603050405020304" pitchFamily="18" charset="0"/>
                          <a:cs typeface="Times New Roman" panose="02020603050405020304" pitchFamily="18" charset="0"/>
                        </a:rPr>
                        <a:t>Outcomes</a:t>
                      </a:r>
                    </a:p>
                  </a:txBody>
                  <a:tcPr/>
                </a:tc>
                <a:extLst>
                  <a:ext uri="{0D108BD9-81ED-4DB2-BD59-A6C34878D82A}">
                    <a16:rowId xmlns="" xmlns:a16="http://schemas.microsoft.com/office/drawing/2014/main" val="2217782125"/>
                  </a:ext>
                </a:extLst>
              </a:tr>
              <a:tr h="1045329">
                <a:tc>
                  <a:txBody>
                    <a:bodyPr/>
                    <a:lstStyle/>
                    <a:p>
                      <a:pPr algn="ctr"/>
                      <a:r>
                        <a:rPr lang="sv-SE" sz="1400" b="0" i="0" u="none" strike="noStrike" cap="none" dirty="0" smtClean="0">
                          <a:solidFill>
                            <a:schemeClr val="dk1"/>
                          </a:solidFill>
                          <a:latin typeface="+mn-lt"/>
                          <a:ea typeface="+mn-ea"/>
                          <a:cs typeface="+mn-cs"/>
                          <a:sym typeface="Arial"/>
                        </a:rPr>
                        <a:t>Aggarwala, B. D., &amp; Gangal, M. K. (1975)</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dk1"/>
                          </a:solidFill>
                          <a:latin typeface="+mn-lt"/>
                          <a:ea typeface="+mn-ea"/>
                          <a:cs typeface="+mn-cs"/>
                          <a:sym typeface="Arial"/>
                        </a:rPr>
                        <a:t>equilateral and right isosceles triangles</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CuO</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smtClean="0">
                          <a:solidFill>
                            <a:schemeClr val="dk1"/>
                          </a:solidFill>
                          <a:latin typeface="Times New Roman" pitchFamily="18" charset="0"/>
                          <a:ea typeface="+mn-ea"/>
                          <a:cs typeface="Times New Roman" pitchFamily="18" charset="0"/>
                          <a:sym typeface="Arial"/>
                        </a:rPr>
                        <a:t>solving an </a:t>
                      </a:r>
                      <a:r>
                        <a:rPr lang="en-US" sz="1400" b="0" i="0" u="none" strike="noStrike" cap="none" dirty="0" err="1" smtClean="0">
                          <a:solidFill>
                            <a:schemeClr val="dk1"/>
                          </a:solidFill>
                          <a:latin typeface="Times New Roman" pitchFamily="18" charset="0"/>
                          <a:ea typeface="+mn-ea"/>
                          <a:cs typeface="Times New Roman" pitchFamily="18" charset="0"/>
                          <a:sym typeface="Arial"/>
                        </a:rPr>
                        <a:t>integro</a:t>
                      </a:r>
                      <a:r>
                        <a:rPr lang="en-US" sz="1400" b="0" i="0" u="none" strike="noStrike" cap="none" dirty="0" smtClean="0">
                          <a:solidFill>
                            <a:schemeClr val="dk1"/>
                          </a:solidFill>
                          <a:latin typeface="Times New Roman" pitchFamily="18" charset="0"/>
                          <a:ea typeface="+mn-ea"/>
                          <a:cs typeface="Times New Roman" pitchFamily="18" charset="0"/>
                          <a:sym typeface="Arial"/>
                        </a:rPr>
                        <a:t>-differential </a:t>
                      </a:r>
                      <a:r>
                        <a:rPr lang="en-US" sz="1400" b="0" i="0" u="none" strike="noStrike" cap="none" dirty="0" err="1" smtClean="0">
                          <a:solidFill>
                            <a:schemeClr val="dk1"/>
                          </a:solidFill>
                          <a:latin typeface="Times New Roman" pitchFamily="18" charset="0"/>
                          <a:ea typeface="+mn-ea"/>
                          <a:cs typeface="Times New Roman" pitchFamily="18" charset="0"/>
                          <a:sym typeface="Arial"/>
                        </a:rPr>
                        <a:t>eigenvalue</a:t>
                      </a:r>
                      <a:r>
                        <a:rPr lang="en-US" sz="1400" b="0" i="0" u="none" strike="noStrike" cap="none" dirty="0" smtClean="0">
                          <a:solidFill>
                            <a:schemeClr val="dk1"/>
                          </a:solidFill>
                          <a:latin typeface="Times New Roman" pitchFamily="18" charset="0"/>
                          <a:ea typeface="+mn-ea"/>
                          <a:cs typeface="Times New Roman" pitchFamily="18" charset="0"/>
                          <a:sym typeface="Arial"/>
                        </a:rPr>
                        <a:t> problem arising in the discussion of laminar flow development in ducts. Application is made to equilateral and right isosceles triangles.</a:t>
                      </a:r>
                      <a:r>
                        <a:rPr lang="en-US" sz="1400" b="0" i="0" u="none" strike="noStrike" cap="none" dirty="0" smtClean="0">
                          <a:solidFill>
                            <a:schemeClr val="dk1"/>
                          </a:solidFill>
                          <a:effectLst/>
                          <a:latin typeface="Times New Roman" pitchFamily="18" charset="0"/>
                          <a:ea typeface="+mn-ea"/>
                          <a:cs typeface="Times New Roman" pitchFamily="18" charset="0"/>
                          <a:sym typeface="Arial"/>
                        </a:rPr>
                        <a:t>.</a:t>
                      </a:r>
                      <a:endParaRPr lang="en-IN" sz="1400" dirty="0">
                        <a:latin typeface="Times New Roman" pitchFamily="18" charset="0"/>
                        <a:cs typeface="Times New Roman" pitchFamily="18" charset="0"/>
                      </a:endParaRPr>
                    </a:p>
                  </a:txBody>
                  <a:tcPr/>
                </a:tc>
                <a:extLst>
                  <a:ext uri="{0D108BD9-81ED-4DB2-BD59-A6C34878D82A}">
                    <a16:rowId xmlns="" xmlns:a16="http://schemas.microsoft.com/office/drawing/2014/main" val="90846300"/>
                  </a:ext>
                </a:extLst>
              </a:tr>
              <a:tr h="1045329">
                <a:tc>
                  <a:txBody>
                    <a:bodyPr/>
                    <a:lstStyle/>
                    <a:p>
                      <a:pPr algn="ctr"/>
                      <a:r>
                        <a:rPr lang="en-US" sz="1400" b="0" i="0" u="none" strike="noStrike" cap="none" dirty="0" smtClean="0">
                          <a:solidFill>
                            <a:schemeClr val="dk1"/>
                          </a:solidFill>
                          <a:latin typeface="+mn-lt"/>
                          <a:ea typeface="+mn-ea"/>
                          <a:cs typeface="+mn-cs"/>
                          <a:sym typeface="Arial"/>
                        </a:rPr>
                        <a:t>Ali, M. E., &amp; Al-</a:t>
                      </a:r>
                      <a:r>
                        <a:rPr lang="en-US" sz="1400" b="0" i="0" u="none" strike="noStrike" cap="none" dirty="0" err="1" smtClean="0">
                          <a:solidFill>
                            <a:schemeClr val="dk1"/>
                          </a:solidFill>
                          <a:latin typeface="+mn-lt"/>
                          <a:ea typeface="+mn-ea"/>
                          <a:cs typeface="+mn-cs"/>
                          <a:sym typeface="Arial"/>
                        </a:rPr>
                        <a:t>Ansary</a:t>
                      </a:r>
                      <a:r>
                        <a:rPr lang="en-US" sz="1400" b="0" i="0" u="none" strike="noStrike" cap="none" dirty="0" smtClean="0">
                          <a:solidFill>
                            <a:schemeClr val="dk1"/>
                          </a:solidFill>
                          <a:latin typeface="+mn-lt"/>
                          <a:ea typeface="+mn-ea"/>
                          <a:cs typeface="+mn-cs"/>
                          <a:sym typeface="Arial"/>
                        </a:rPr>
                        <a:t>, H. (2009, January)</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dk1"/>
                          </a:solidFill>
                          <a:latin typeface="+mn-lt"/>
                          <a:ea typeface="+mn-ea"/>
                          <a:cs typeface="+mn-cs"/>
                          <a:sym typeface="Arial"/>
                        </a:rPr>
                        <a:t> vertical triangular cross section</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dirty="0" smtClean="0">
                          <a:latin typeface="Times New Roman" panose="02020603050405020304" pitchFamily="18" charset="0"/>
                          <a:cs typeface="Times New Roman" panose="02020603050405020304" pitchFamily="18" charset="0"/>
                        </a:rPr>
                        <a:t>air</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smtClean="0">
                          <a:solidFill>
                            <a:schemeClr val="dk1"/>
                          </a:solidFill>
                          <a:latin typeface="Times New Roman" pitchFamily="18" charset="0"/>
                          <a:ea typeface="+mn-ea"/>
                          <a:cs typeface="Times New Roman" pitchFamily="18" charset="0"/>
                          <a:sym typeface="Arial"/>
                        </a:rPr>
                        <a:t>Axial (perimeter averaged) heat transfer coefficients along the side of each duct are obtained for laminar and transition to turbulent regimes of natural convection heat transfer. Axial (perimeter averaged) </a:t>
                      </a:r>
                      <a:r>
                        <a:rPr lang="en-US" sz="1400" b="0" i="0" u="none" strike="noStrike" cap="none" dirty="0" err="1" smtClean="0">
                          <a:solidFill>
                            <a:schemeClr val="dk1"/>
                          </a:solidFill>
                          <a:latin typeface="Times New Roman" pitchFamily="18" charset="0"/>
                          <a:ea typeface="+mn-ea"/>
                          <a:cs typeface="Times New Roman" pitchFamily="18" charset="0"/>
                          <a:sym typeface="Arial"/>
                        </a:rPr>
                        <a:t>Nusselt</a:t>
                      </a:r>
                      <a:r>
                        <a:rPr lang="en-US" sz="1400" b="0" i="0" u="none" strike="noStrike" cap="none" dirty="0" smtClean="0">
                          <a:solidFill>
                            <a:schemeClr val="dk1"/>
                          </a:solidFill>
                          <a:latin typeface="Times New Roman" pitchFamily="18" charset="0"/>
                          <a:ea typeface="+mn-ea"/>
                          <a:cs typeface="Times New Roman" pitchFamily="18" charset="0"/>
                          <a:sym typeface="Arial"/>
                        </a:rPr>
                        <a:t> numbers are evaluated and correlated using the modified Rayleigh numbers for laminar</a:t>
                      </a:r>
                      <a:endParaRPr lang="en-IN" sz="1400" dirty="0">
                        <a:latin typeface="Times New Roman" pitchFamily="18" charset="0"/>
                        <a:cs typeface="Times New Roman" pitchFamily="18" charset="0"/>
                      </a:endParaRPr>
                    </a:p>
                  </a:txBody>
                  <a:tcPr/>
                </a:tc>
                <a:extLst>
                  <a:ext uri="{0D108BD9-81ED-4DB2-BD59-A6C34878D82A}">
                    <a16:rowId xmlns="" xmlns:a16="http://schemas.microsoft.com/office/drawing/2014/main" val="181600445"/>
                  </a:ext>
                </a:extLst>
              </a:tr>
              <a:tr h="1045329">
                <a:tc>
                  <a:txBody>
                    <a:bodyPr/>
                    <a:lstStyle/>
                    <a:p>
                      <a:pPr algn="ctr"/>
                      <a:r>
                        <a:rPr lang="it-IT" sz="1400" b="0" i="0" u="none" strike="noStrike" cap="none" dirty="0" smtClean="0">
                          <a:solidFill>
                            <a:schemeClr val="dk1"/>
                          </a:solidFill>
                          <a:latin typeface="+mn-lt"/>
                          <a:ea typeface="+mn-ea"/>
                          <a:cs typeface="+mn-cs"/>
                          <a:sym typeface="Arial"/>
                        </a:rPr>
                        <a:t>Xuan, Y., &amp; Li, Q. (2000).</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Circular</a:t>
                      </a:r>
                      <a:r>
                        <a:rPr lang="en-IN" sz="1400" b="0" i="0" u="none" strike="noStrike" cap="none" baseline="0" dirty="0" smtClean="0">
                          <a:solidFill>
                            <a:schemeClr val="dk1"/>
                          </a:solidFill>
                          <a:effectLst/>
                          <a:latin typeface="Times New Roman" panose="02020603050405020304" pitchFamily="18" charset="0"/>
                          <a:ea typeface="+mn-ea"/>
                          <a:cs typeface="Times New Roman" panose="02020603050405020304" pitchFamily="18" charset="0"/>
                          <a:sym typeface="Arial"/>
                        </a:rPr>
                        <a:t> tube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Al</a:t>
                      </a:r>
                      <a:r>
                        <a:rPr lang="en-IN" sz="1400" b="0" i="0" u="none" strike="noStrike" cap="none" baseline="-25000" dirty="0" smtClean="0">
                          <a:solidFill>
                            <a:schemeClr val="dk1"/>
                          </a:solidFill>
                          <a:effectLst/>
                          <a:latin typeface="Times New Roman" panose="02020603050405020304" pitchFamily="18" charset="0"/>
                          <a:ea typeface="+mn-ea"/>
                          <a:cs typeface="Times New Roman" panose="02020603050405020304" pitchFamily="18" charset="0"/>
                          <a:sym typeface="Arial"/>
                        </a:rPr>
                        <a:t>2</a:t>
                      </a:r>
                      <a:r>
                        <a:rPr lang="en-IN"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O</a:t>
                      </a:r>
                      <a:r>
                        <a:rPr lang="en-IN" sz="1400" b="0" i="0" u="none" strike="noStrike" cap="none" baseline="-25000" dirty="0" smtClean="0">
                          <a:solidFill>
                            <a:schemeClr val="dk1"/>
                          </a:solidFill>
                          <a:effectLst/>
                          <a:latin typeface="Times New Roman" panose="02020603050405020304" pitchFamily="18" charset="0"/>
                          <a:ea typeface="+mn-ea"/>
                          <a:cs typeface="Times New Roman" panose="02020603050405020304" pitchFamily="18" charset="0"/>
                          <a:sym typeface="Arial"/>
                        </a:rPr>
                        <a:t>3</a:t>
                      </a:r>
                      <a:r>
                        <a:rPr lang="en-IN"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/water </a:t>
                      </a:r>
                      <a:r>
                        <a:rPr lang="en-IN" sz="1400" b="0" i="0" u="none" strike="noStrike" cap="none" dirty="0" err="1" smtClean="0">
                          <a:solidFill>
                            <a:schemeClr val="dk1"/>
                          </a:solidFill>
                          <a:effectLst/>
                          <a:latin typeface="Times New Roman" panose="02020603050405020304" pitchFamily="18" charset="0"/>
                          <a:ea typeface="+mn-ea"/>
                          <a:cs typeface="Times New Roman" panose="02020603050405020304" pitchFamily="18" charset="0"/>
                          <a:sym typeface="Arial"/>
                        </a:rPr>
                        <a:t>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he hot-wire method has been used </a:t>
                      </a:r>
                      <a:r>
                        <a:rPr lang="en-US" sz="1400" b="0" i="0" u="none" strike="noStrike" cap="none" dirty="0" err="1" smtClean="0">
                          <a:solidFill>
                            <a:schemeClr val="dk1"/>
                          </a:solidFill>
                          <a:effectLst/>
                          <a:latin typeface="Times New Roman" panose="02020603050405020304" pitchFamily="18" charset="0"/>
                          <a:ea typeface="+mn-ea"/>
                          <a:cs typeface="Times New Roman" panose="02020603050405020304" pitchFamily="18" charset="0"/>
                          <a:sym typeface="Arial"/>
                        </a:rPr>
                        <a:t>tomeasure</a:t>
                      </a:r>
                      <a:r>
                        <a:rPr lang="en-US"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 the thermal conductivity of </a:t>
                      </a:r>
                      <a:r>
                        <a:rPr lang="en-US" sz="1400" b="0" i="0" u="none" strike="noStrike" cap="none" dirty="0" err="1" smtClean="0">
                          <a:solidFill>
                            <a:schemeClr val="dk1"/>
                          </a:solidFill>
                          <a:effectLst/>
                          <a:latin typeface="Times New Roman" panose="02020603050405020304" pitchFamily="18" charset="0"/>
                          <a:ea typeface="+mn-ea"/>
                          <a:cs typeface="Times New Roman" panose="02020603050405020304" pitchFamily="18" charset="0"/>
                          <a:sym typeface="Arial"/>
                        </a:rPr>
                        <a:t>nanofuids</a:t>
                      </a:r>
                      <a:r>
                        <a:rPr lang="en-US"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569361384"/>
                  </a:ext>
                </a:extLst>
              </a:tr>
            </a:tbl>
          </a:graphicData>
        </a:graphic>
      </p:graphicFrame>
    </p:spTree>
    <p:extLst>
      <p:ext uri="{BB962C8B-B14F-4D97-AF65-F5344CB8AC3E}">
        <p14:creationId xmlns="" xmlns:p14="http://schemas.microsoft.com/office/powerpoint/2010/main" val="2169296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CF1652-21FF-3CDC-BD29-A4F3C3CCCBE1}"/>
              </a:ext>
            </a:extLst>
          </p:cNvPr>
          <p:cNvSpPr>
            <a:spLocks noGrp="1"/>
          </p:cNvSpPr>
          <p:nvPr>
            <p:ph type="title"/>
          </p:nvPr>
        </p:nvSpPr>
        <p:spPr>
          <a:xfrm>
            <a:off x="935854" y="229781"/>
            <a:ext cx="9859392" cy="480434"/>
          </a:xfrm>
        </p:spPr>
        <p:txBody>
          <a:bodyPr>
            <a:noAutofit/>
          </a:bodyPr>
          <a:lstStyle/>
          <a:p>
            <a:r>
              <a:rPr lang="en-IN" sz="3200" b="1" dirty="0">
                <a:latin typeface="Times New Roman" panose="02020603050405020304" pitchFamily="18" charset="0"/>
                <a:cs typeface="Times New Roman" panose="02020603050405020304" pitchFamily="18" charset="0"/>
              </a:rPr>
              <a:t>Literature Review:</a:t>
            </a:r>
            <a:endParaRPr lang="en-IN" sz="3200" dirty="0"/>
          </a:p>
        </p:txBody>
      </p:sp>
      <p:sp>
        <p:nvSpPr>
          <p:cNvPr id="4" name="Slide Number Placeholder 3">
            <a:extLst>
              <a:ext uri="{FF2B5EF4-FFF2-40B4-BE49-F238E27FC236}">
                <a16:creationId xmlns="" xmlns:a16="http://schemas.microsoft.com/office/drawing/2014/main" id="{89193451-D0F8-3B15-3871-0EBC5EC9C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11</a:t>
            </a:fld>
            <a:endParaRPr lang="en-IN"/>
          </a:p>
        </p:txBody>
      </p:sp>
      <p:graphicFrame>
        <p:nvGraphicFramePr>
          <p:cNvPr id="5" name="Table 5">
            <a:extLst>
              <a:ext uri="{FF2B5EF4-FFF2-40B4-BE49-F238E27FC236}">
                <a16:creationId xmlns="" xmlns:a16="http://schemas.microsoft.com/office/drawing/2014/main" id="{F9B716C8-60C3-137E-20F4-19E307E2C90E}"/>
              </a:ext>
            </a:extLst>
          </p:cNvPr>
          <p:cNvGraphicFramePr>
            <a:graphicFrameLocks noGrp="1"/>
          </p:cNvGraphicFramePr>
          <p:nvPr>
            <p:extLst>
              <p:ext uri="{D42A27DB-BD31-4B8C-83A1-F6EECF244321}">
                <p14:modId xmlns="" xmlns:p14="http://schemas.microsoft.com/office/powerpoint/2010/main" val="2594116148"/>
              </p:ext>
            </p:extLst>
          </p:nvPr>
        </p:nvGraphicFramePr>
        <p:xfrm>
          <a:off x="843379" y="985737"/>
          <a:ext cx="10510421" cy="5429122"/>
        </p:xfrm>
        <a:graphic>
          <a:graphicData uri="http://schemas.openxmlformats.org/drawingml/2006/table">
            <a:tbl>
              <a:tblPr firstRow="1" bandRow="1">
                <a:tableStyleId>{5C22544A-7EE6-4342-B048-85BDC9FD1C3A}</a:tableStyleId>
              </a:tblPr>
              <a:tblGrid>
                <a:gridCol w="2623721">
                  <a:extLst>
                    <a:ext uri="{9D8B030D-6E8A-4147-A177-3AD203B41FA5}">
                      <a16:colId xmlns="" xmlns:a16="http://schemas.microsoft.com/office/drawing/2014/main" val="855067564"/>
                    </a:ext>
                  </a:extLst>
                </a:gridCol>
                <a:gridCol w="2628900">
                  <a:extLst>
                    <a:ext uri="{9D8B030D-6E8A-4147-A177-3AD203B41FA5}">
                      <a16:colId xmlns="" xmlns:a16="http://schemas.microsoft.com/office/drawing/2014/main" val="1909773633"/>
                    </a:ext>
                  </a:extLst>
                </a:gridCol>
                <a:gridCol w="2628900">
                  <a:extLst>
                    <a:ext uri="{9D8B030D-6E8A-4147-A177-3AD203B41FA5}">
                      <a16:colId xmlns="" xmlns:a16="http://schemas.microsoft.com/office/drawing/2014/main" val="1131709314"/>
                    </a:ext>
                  </a:extLst>
                </a:gridCol>
                <a:gridCol w="2628900">
                  <a:extLst>
                    <a:ext uri="{9D8B030D-6E8A-4147-A177-3AD203B41FA5}">
                      <a16:colId xmlns="" xmlns:a16="http://schemas.microsoft.com/office/drawing/2014/main" val="1226661220"/>
                    </a:ext>
                  </a:extLst>
                </a:gridCol>
              </a:tblGrid>
              <a:tr h="460882">
                <a:tc>
                  <a:txBody>
                    <a:bodyPr/>
                    <a:lstStyle/>
                    <a:p>
                      <a:pPr algn="ctr"/>
                      <a:r>
                        <a:rPr lang="en-US" sz="1600" dirty="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Times New Roman" panose="02020603050405020304" pitchFamily="18" charset="0"/>
                          <a:cs typeface="Times New Roman" panose="02020603050405020304" pitchFamily="18" charset="0"/>
                        </a:rPr>
                        <a:t>Flow passage</a:t>
                      </a:r>
                    </a:p>
                  </a:txBody>
                  <a:tcPr/>
                </a:tc>
                <a:tc>
                  <a:txBody>
                    <a:bodyPr/>
                    <a:lstStyle/>
                    <a:p>
                      <a:pPr algn="ctr"/>
                      <a:r>
                        <a:rPr lang="en-IN" sz="1600" dirty="0">
                          <a:latin typeface="Times New Roman" panose="02020603050405020304" pitchFamily="18" charset="0"/>
                          <a:cs typeface="Times New Roman" panose="02020603050405020304" pitchFamily="18" charset="0"/>
                        </a:rPr>
                        <a:t>Type of Nanofluid </a:t>
                      </a:r>
                    </a:p>
                  </a:txBody>
                  <a:tcPr/>
                </a:tc>
                <a:tc>
                  <a:txBody>
                    <a:bodyPr/>
                    <a:lstStyle/>
                    <a:p>
                      <a:pPr algn="ctr"/>
                      <a:r>
                        <a:rPr lang="en-IN" sz="1600" dirty="0">
                          <a:latin typeface="Times New Roman" panose="02020603050405020304" pitchFamily="18" charset="0"/>
                          <a:cs typeface="Times New Roman" panose="02020603050405020304" pitchFamily="18" charset="0"/>
                        </a:rPr>
                        <a:t>Outcomes</a:t>
                      </a:r>
                    </a:p>
                  </a:txBody>
                  <a:tcPr/>
                </a:tc>
                <a:extLst>
                  <a:ext uri="{0D108BD9-81ED-4DB2-BD59-A6C34878D82A}">
                    <a16:rowId xmlns="" xmlns:a16="http://schemas.microsoft.com/office/drawing/2014/main" val="2217782125"/>
                  </a:ext>
                </a:extLst>
              </a:tr>
              <a:tr h="1045329">
                <a:tc>
                  <a:txBody>
                    <a:bodyPr/>
                    <a:lstStyle/>
                    <a:p>
                      <a:pPr algn="ct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Heris</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S. Z.,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Esfahany</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M. N., &amp;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Etemad</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G. (2006).</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circular tube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CuO</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Both theoretical and experimental results indicate that heat-transfer coefficients increase with nanoparticle concentration as well as the Peclet number.</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90846300"/>
                  </a:ext>
                </a:extLst>
              </a:tr>
              <a:tr h="1045329">
                <a:tc>
                  <a:txBody>
                    <a:bodyPr/>
                    <a:lstStyle/>
                    <a:p>
                      <a:pPr algn="ct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Edalati</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Z.,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Zeinali</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Heris</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S., &amp;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Noie</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S. H. (2012)</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Equilateral triangular duct</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CuO</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 </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The heat transfer increases with the nanofluid volume concentration as well as the Peclet number, a 41% enhancement in the convective heat transfer coefficient for a 0.8% </a:t>
                      </a:r>
                      <a:r>
                        <a:rPr lang="en-US"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CuO</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 can be seen when compared to pure water.</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81600445"/>
                  </a:ext>
                </a:extLst>
              </a:tr>
              <a:tr h="1045329">
                <a:tc>
                  <a:txBody>
                    <a:bodyPr/>
                    <a:lstStyle/>
                    <a:p>
                      <a:pPr algn="ctr"/>
                      <a:r>
                        <a:rPr lang="it-IT"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Manca, O., Nardini, S., Ricci, D., &amp; Tamburrino, S. (2012)</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Equilateral triangular duct</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Al</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2</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O</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3</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There is a increase of average convective heat transfer coefficient and Nusselt number for increasing values of Richardson number and particle concentration, also wall shear stress and required pumping power profiles grow significantly.</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569361384"/>
                  </a:ext>
                </a:extLst>
              </a:tr>
            </a:tbl>
          </a:graphicData>
        </a:graphic>
      </p:graphicFrame>
    </p:spTree>
    <p:extLst>
      <p:ext uri="{BB962C8B-B14F-4D97-AF65-F5344CB8AC3E}">
        <p14:creationId xmlns="" xmlns:p14="http://schemas.microsoft.com/office/powerpoint/2010/main" val="2169296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CF1652-21FF-3CDC-BD29-A4F3C3CCCBE1}"/>
              </a:ext>
            </a:extLst>
          </p:cNvPr>
          <p:cNvSpPr>
            <a:spLocks noGrp="1"/>
          </p:cNvSpPr>
          <p:nvPr>
            <p:ph type="title"/>
          </p:nvPr>
        </p:nvSpPr>
        <p:spPr>
          <a:xfrm>
            <a:off x="935854" y="229781"/>
            <a:ext cx="9859392" cy="480434"/>
          </a:xfrm>
        </p:spPr>
        <p:txBody>
          <a:bodyPr>
            <a:noAutofit/>
          </a:bodyPr>
          <a:lstStyle/>
          <a:p>
            <a:r>
              <a:rPr lang="en-IN" sz="3200" b="1" dirty="0">
                <a:latin typeface="Times New Roman" panose="02020603050405020304" pitchFamily="18" charset="0"/>
                <a:cs typeface="Times New Roman" panose="02020603050405020304" pitchFamily="18" charset="0"/>
              </a:rPr>
              <a:t>Literature Review:</a:t>
            </a:r>
            <a:endParaRPr lang="en-IN" sz="3200" dirty="0"/>
          </a:p>
        </p:txBody>
      </p:sp>
      <p:sp>
        <p:nvSpPr>
          <p:cNvPr id="4" name="Slide Number Placeholder 3">
            <a:extLst>
              <a:ext uri="{FF2B5EF4-FFF2-40B4-BE49-F238E27FC236}">
                <a16:creationId xmlns="" xmlns:a16="http://schemas.microsoft.com/office/drawing/2014/main" id="{89193451-D0F8-3B15-3871-0EBC5EC9C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12</a:t>
            </a:fld>
            <a:endParaRPr lang="en-IN"/>
          </a:p>
        </p:txBody>
      </p:sp>
      <p:graphicFrame>
        <p:nvGraphicFramePr>
          <p:cNvPr id="5" name="Table 5">
            <a:extLst>
              <a:ext uri="{FF2B5EF4-FFF2-40B4-BE49-F238E27FC236}">
                <a16:creationId xmlns="" xmlns:a16="http://schemas.microsoft.com/office/drawing/2014/main" id="{F9B716C8-60C3-137E-20F4-19E307E2C90E}"/>
              </a:ext>
            </a:extLst>
          </p:cNvPr>
          <p:cNvGraphicFramePr>
            <a:graphicFrameLocks noGrp="1"/>
          </p:cNvGraphicFramePr>
          <p:nvPr>
            <p:extLst>
              <p:ext uri="{D42A27DB-BD31-4B8C-83A1-F6EECF244321}">
                <p14:modId xmlns="" xmlns:p14="http://schemas.microsoft.com/office/powerpoint/2010/main" val="696198380"/>
              </p:ext>
            </p:extLst>
          </p:nvPr>
        </p:nvGraphicFramePr>
        <p:xfrm>
          <a:off x="838200" y="985737"/>
          <a:ext cx="10515600" cy="4371331"/>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855067564"/>
                    </a:ext>
                  </a:extLst>
                </a:gridCol>
                <a:gridCol w="2628900">
                  <a:extLst>
                    <a:ext uri="{9D8B030D-6E8A-4147-A177-3AD203B41FA5}">
                      <a16:colId xmlns="" xmlns:a16="http://schemas.microsoft.com/office/drawing/2014/main" val="1909773633"/>
                    </a:ext>
                  </a:extLst>
                </a:gridCol>
                <a:gridCol w="2628900">
                  <a:extLst>
                    <a:ext uri="{9D8B030D-6E8A-4147-A177-3AD203B41FA5}">
                      <a16:colId xmlns="" xmlns:a16="http://schemas.microsoft.com/office/drawing/2014/main" val="1131709314"/>
                    </a:ext>
                  </a:extLst>
                </a:gridCol>
                <a:gridCol w="2628900">
                  <a:extLst>
                    <a:ext uri="{9D8B030D-6E8A-4147-A177-3AD203B41FA5}">
                      <a16:colId xmlns="" xmlns:a16="http://schemas.microsoft.com/office/drawing/2014/main" val="1226661220"/>
                    </a:ext>
                  </a:extLst>
                </a:gridCol>
              </a:tblGrid>
              <a:tr h="460882">
                <a:tc>
                  <a:txBody>
                    <a:bodyPr/>
                    <a:lstStyle/>
                    <a:p>
                      <a:pPr algn="ctr"/>
                      <a:r>
                        <a:rPr lang="en-US" sz="1600" dirty="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Times New Roman" panose="02020603050405020304" pitchFamily="18" charset="0"/>
                          <a:cs typeface="Times New Roman" panose="02020603050405020304" pitchFamily="18" charset="0"/>
                        </a:rPr>
                        <a:t>Flow passage</a:t>
                      </a:r>
                    </a:p>
                  </a:txBody>
                  <a:tcPr/>
                </a:tc>
                <a:tc>
                  <a:txBody>
                    <a:bodyPr/>
                    <a:lstStyle/>
                    <a:p>
                      <a:pPr algn="ctr"/>
                      <a:r>
                        <a:rPr lang="en-IN" sz="1600" dirty="0">
                          <a:latin typeface="Times New Roman" panose="02020603050405020304" pitchFamily="18" charset="0"/>
                          <a:cs typeface="Times New Roman" panose="02020603050405020304" pitchFamily="18" charset="0"/>
                        </a:rPr>
                        <a:t>Type of Nanofluid </a:t>
                      </a:r>
                    </a:p>
                  </a:txBody>
                  <a:tcPr/>
                </a:tc>
                <a:tc>
                  <a:txBody>
                    <a:bodyPr/>
                    <a:lstStyle/>
                    <a:p>
                      <a:pPr algn="ctr"/>
                      <a:r>
                        <a:rPr lang="en-IN" sz="1600" dirty="0">
                          <a:latin typeface="Times New Roman" panose="02020603050405020304" pitchFamily="18" charset="0"/>
                          <a:cs typeface="Times New Roman" panose="02020603050405020304" pitchFamily="18" charset="0"/>
                        </a:rPr>
                        <a:t>Outcomes</a:t>
                      </a:r>
                    </a:p>
                  </a:txBody>
                  <a:tcPr/>
                </a:tc>
                <a:extLst>
                  <a:ext uri="{0D108BD9-81ED-4DB2-BD59-A6C34878D82A}">
                    <a16:rowId xmlns="" xmlns:a16="http://schemas.microsoft.com/office/drawing/2014/main" val="2217782125"/>
                  </a:ext>
                </a:extLst>
              </a:tr>
              <a:tr h="1045329">
                <a:tc>
                  <a:txBody>
                    <a:bodyPr/>
                    <a:lstStyle/>
                    <a:p>
                      <a:pPr algn="ctr"/>
                      <a:r>
                        <a:rPr lang="fr-FR" sz="1400" b="0" i="0" u="none" strike="noStrike" cap="none" dirty="0">
                          <a:solidFill>
                            <a:schemeClr val="dk1"/>
                          </a:solidFill>
                          <a:effectLst/>
                          <a:latin typeface="+mn-lt"/>
                          <a:ea typeface="+mn-ea"/>
                          <a:cs typeface="+mn-cs"/>
                          <a:sym typeface="Arial"/>
                        </a:rPr>
                        <a:t>Mansour, R. B., </a:t>
                      </a:r>
                      <a:r>
                        <a:rPr lang="fr-FR" sz="1400" b="0" i="0" u="none" strike="noStrike" cap="none" dirty="0" err="1">
                          <a:solidFill>
                            <a:schemeClr val="dk1"/>
                          </a:solidFill>
                          <a:effectLst/>
                          <a:latin typeface="+mn-lt"/>
                          <a:ea typeface="+mn-ea"/>
                          <a:cs typeface="+mn-cs"/>
                          <a:sym typeface="Arial"/>
                        </a:rPr>
                        <a:t>Galanis</a:t>
                      </a:r>
                      <a:r>
                        <a:rPr lang="fr-FR" sz="1400" b="0" i="0" u="none" strike="noStrike" cap="none" dirty="0">
                          <a:solidFill>
                            <a:schemeClr val="dk1"/>
                          </a:solidFill>
                          <a:effectLst/>
                          <a:latin typeface="+mn-lt"/>
                          <a:ea typeface="+mn-ea"/>
                          <a:cs typeface="+mn-cs"/>
                          <a:sym typeface="Arial"/>
                        </a:rPr>
                        <a:t>, N., &amp; Nguyen, C. T. (2011).</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dirty="0">
                          <a:latin typeface="Times New Roman" panose="02020603050405020304" pitchFamily="18" charset="0"/>
                          <a:cs typeface="Times New Roman" panose="02020603050405020304" pitchFamily="18" charset="0"/>
                        </a:rPr>
                        <a:t>Inclined copper tube</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Al</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2</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O</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3</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p>
                      <a:pPr algn="ct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dirty="0">
                          <a:latin typeface="Times New Roman" panose="02020603050405020304" pitchFamily="18" charset="0"/>
                          <a:cs typeface="Times New Roman" panose="02020603050405020304" pitchFamily="18" charset="0"/>
                        </a:rPr>
                        <a:t>They developed correlations to calculate the Nusselt number in fully developed region for horizontal and vertical tubes.</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 higher particle volume concentration induces a decrease of the Nusselt number for the horizontal inclination. On the other hand, for the vertical one, the Nusselt number remains nearly constant with an increase of particle volume concentration from 0 to 4%.</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90846300"/>
                  </a:ext>
                </a:extLst>
              </a:tr>
              <a:tr h="1045329">
                <a:tc>
                  <a:txBody>
                    <a:bodyPr/>
                    <a:lstStyle/>
                    <a:p>
                      <a:pPr algn="ctr"/>
                      <a:r>
                        <a:rPr lang="fi-FI"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Heris, S. Z., Edalati, Z., Noie, S. H., &amp; Mahian, O. (2014).</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Equilateral triangular duct</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Al</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2</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O</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3</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The heat transfer enhancement increases with increases in the nanofluid volume concentration and Peclet number.</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569361384"/>
                  </a:ext>
                </a:extLst>
              </a:tr>
            </a:tbl>
          </a:graphicData>
        </a:graphic>
      </p:graphicFrame>
    </p:spTree>
    <p:extLst>
      <p:ext uri="{BB962C8B-B14F-4D97-AF65-F5344CB8AC3E}">
        <p14:creationId xmlns="" xmlns:p14="http://schemas.microsoft.com/office/powerpoint/2010/main" val="3477804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04D681-DF12-E9F3-1413-D2E341595F74}"/>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Literature review:</a:t>
            </a:r>
          </a:p>
        </p:txBody>
      </p:sp>
      <p:sp>
        <p:nvSpPr>
          <p:cNvPr id="3" name="Text Placeholder 2">
            <a:extLst>
              <a:ext uri="{FF2B5EF4-FFF2-40B4-BE49-F238E27FC236}">
                <a16:creationId xmlns="" xmlns:a16="http://schemas.microsoft.com/office/drawing/2014/main" id="{2D5FB766-2BA4-A88A-7CE9-115BE6309B18}"/>
              </a:ext>
            </a:extLst>
          </p:cNvPr>
          <p:cNvSpPr>
            <a:spLocks noGrp="1"/>
          </p:cNvSpPr>
          <p:nvPr>
            <p:ph type="body" idx="1"/>
          </p:nvPr>
        </p:nvSpPr>
        <p:spPr>
          <a:xfrm>
            <a:off x="611554" y="1422157"/>
            <a:ext cx="10515600" cy="4960204"/>
          </a:xfrm>
        </p:spPr>
        <p:txBody>
          <a:bodyPr>
            <a:noAutofit/>
          </a:bodyPr>
          <a:lstStyle/>
          <a:p>
            <a:pPr algn="just">
              <a:lnSpc>
                <a:spcPct val="100000"/>
              </a:lnSpc>
            </a:pPr>
            <a:r>
              <a:rPr lang="en-US" sz="2400" dirty="0">
                <a:latin typeface="Times New Roman" panose="02020603050405020304" pitchFamily="18" charset="0"/>
                <a:cs typeface="Times New Roman" panose="02020603050405020304" pitchFamily="18" charset="0"/>
              </a:rPr>
              <a:t>Here we use suspended solid nanoparticles in the working fluids(water). In this paper a numerical investigation on laminar mixed convection with </a:t>
            </a:r>
            <a:r>
              <a:rPr lang="en-IN" sz="2400" dirty="0">
                <a:latin typeface="Times New Roman" panose="02020603050405020304" pitchFamily="18" charset="0"/>
                <a:cs typeface="Times New Roman" panose="02020603050405020304" pitchFamily="18" charset="0"/>
              </a:rPr>
              <a:t>Al</a:t>
            </a:r>
            <a:r>
              <a:rPr lang="en-IN" sz="2400" baseline="-25000" dirty="0">
                <a:latin typeface="Times New Roman" panose="02020603050405020304" pitchFamily="18" charset="0"/>
                <a:cs typeface="Times New Roman" panose="02020603050405020304" pitchFamily="18" charset="0"/>
              </a:rPr>
              <a:t>2</a:t>
            </a:r>
            <a:r>
              <a:rPr lang="en-IN" sz="2400" dirty="0">
                <a:latin typeface="Times New Roman" panose="02020603050405020304" pitchFamily="18" charset="0"/>
                <a:cs typeface="Times New Roman" panose="02020603050405020304" pitchFamily="18" charset="0"/>
              </a:rPr>
              <a:t>O</a:t>
            </a:r>
            <a:r>
              <a:rPr lang="en-IN" sz="2400" baseline="-25000" dirty="0">
                <a:latin typeface="Times New Roman" panose="02020603050405020304" pitchFamily="18" charset="0"/>
                <a:cs typeface="Times New Roman" panose="02020603050405020304" pitchFamily="18" charset="0"/>
              </a:rPr>
              <a:t>3 </a:t>
            </a:r>
            <a:r>
              <a:rPr lang="en-US" sz="2400" dirty="0">
                <a:latin typeface="Times New Roman" panose="02020603050405020304" pitchFamily="18" charset="0"/>
                <a:cs typeface="Times New Roman" panose="02020603050405020304" pitchFamily="18" charset="0"/>
              </a:rPr>
              <a:t>/water based nanofluids in a triangular channel is presented.</a:t>
            </a:r>
          </a:p>
          <a:p>
            <a:pPr algn="just">
              <a:lnSpc>
                <a:spcPct val="100000"/>
              </a:lnSpc>
            </a:pPr>
            <a:r>
              <a:rPr lang="en-US" sz="2400" dirty="0">
                <a:latin typeface="Times New Roman" panose="02020603050405020304" pitchFamily="18" charset="0"/>
                <a:cs typeface="Times New Roman" panose="02020603050405020304" pitchFamily="18" charset="0"/>
              </a:rPr>
              <a:t>A uniform and constant heat flux on the channel surfaces is assumed and the single-phase model approach has been employed in order to describe the nanofluid </a:t>
            </a:r>
            <a:r>
              <a:rPr lang="en-US" sz="2400" dirty="0" err="1">
                <a:latin typeface="Times New Roman" panose="02020603050405020304" pitchFamily="18" charset="0"/>
                <a:cs typeface="Times New Roman" panose="02020603050405020304" pitchFamily="18" charset="0"/>
              </a:rPr>
              <a:t>behaviour</a:t>
            </a:r>
            <a:r>
              <a:rPr lang="en-US" sz="2400" dirty="0">
                <a:latin typeface="Times New Roman" panose="02020603050405020304" pitchFamily="18" charset="0"/>
                <a:cs typeface="Times New Roman" panose="02020603050405020304" pitchFamily="18" charset="0"/>
              </a:rPr>
              <a:t>.</a:t>
            </a:r>
          </a:p>
          <a:p>
            <a:pPr algn="just">
              <a:lnSpc>
                <a:spcPct val="100000"/>
              </a:lnSpc>
            </a:pPr>
            <a:r>
              <a:rPr lang="en-US" sz="2400" dirty="0">
                <a:latin typeface="Times New Roman" panose="02020603050405020304" pitchFamily="18" charset="0"/>
                <a:cs typeface="Times New Roman" panose="02020603050405020304" pitchFamily="18" charset="0"/>
              </a:rPr>
              <a:t>The analysis has been performed in the steady state regime for particle size in nanofluids equal to 30 nm. The CFD code Fluent has been employed in order to solve the three-dimensional numerical model and different Richardson</a:t>
            </a:r>
          </a:p>
          <a:p>
            <a:pPr algn="just">
              <a:lnSpc>
                <a:spcPct val="100000"/>
              </a:lnSpc>
            </a:pPr>
            <a:r>
              <a:rPr lang="en-US" sz="2400" dirty="0">
                <a:latin typeface="Times New Roman" panose="02020603050405020304" pitchFamily="18" charset="0"/>
                <a:cs typeface="Times New Roman" panose="02020603050405020304" pitchFamily="18" charset="0"/>
              </a:rPr>
              <a:t>Walls are heated at uniform and constant heat flux, depending on Richardson number </a:t>
            </a:r>
            <a:r>
              <a:rPr lang="en-IN" sz="2400" dirty="0">
                <a:latin typeface="Times New Roman" panose="02020603050405020304" pitchFamily="18" charset="0"/>
                <a:cs typeface="Times New Roman" panose="02020603050405020304" pitchFamily="18" charset="0"/>
              </a:rPr>
              <a:t>Al</a:t>
            </a:r>
            <a:r>
              <a:rPr lang="en-IN" sz="2400" baseline="-25000" dirty="0">
                <a:latin typeface="Times New Roman" panose="02020603050405020304" pitchFamily="18" charset="0"/>
                <a:cs typeface="Times New Roman" panose="02020603050405020304" pitchFamily="18" charset="0"/>
              </a:rPr>
              <a:t>2</a:t>
            </a:r>
            <a:r>
              <a:rPr lang="en-IN" sz="2400" dirty="0">
                <a:latin typeface="Times New Roman" panose="02020603050405020304" pitchFamily="18" charset="0"/>
                <a:cs typeface="Times New Roman" panose="02020603050405020304" pitchFamily="18" charset="0"/>
              </a:rPr>
              <a:t>O</a:t>
            </a:r>
            <a:r>
              <a:rPr lang="en-IN" sz="2400" baseline="-25000" dirty="0">
                <a:latin typeface="Times New Roman" panose="02020603050405020304" pitchFamily="18" charset="0"/>
                <a:cs typeface="Times New Roman" panose="02020603050405020304" pitchFamily="18" charset="0"/>
              </a:rPr>
              <a:t>3 </a:t>
            </a:r>
            <a:r>
              <a:rPr lang="en-US" sz="2400" dirty="0">
                <a:latin typeface="Times New Roman" panose="02020603050405020304" pitchFamily="18" charset="0"/>
                <a:cs typeface="Times New Roman" panose="02020603050405020304" pitchFamily="18" charset="0"/>
              </a:rPr>
              <a:t>/water based nanofluids at volume concentrations equal to 0%, 1%, 2% and 4%. Reynolds number is set to 100 while Richardson numbers range from 0 to 5. </a:t>
            </a:r>
          </a:p>
        </p:txBody>
      </p:sp>
      <p:sp>
        <p:nvSpPr>
          <p:cNvPr id="4" name="Slide Number Placeholder 3">
            <a:extLst>
              <a:ext uri="{FF2B5EF4-FFF2-40B4-BE49-F238E27FC236}">
                <a16:creationId xmlns="" xmlns:a16="http://schemas.microsoft.com/office/drawing/2014/main" id="{3B819B68-F54D-59B7-FE26-9701D635DF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13</a:t>
            </a:fld>
            <a:endParaRPr lang="en-IN" dirty="0"/>
          </a:p>
        </p:txBody>
      </p:sp>
    </p:spTree>
    <p:extLst>
      <p:ext uri="{BB962C8B-B14F-4D97-AF65-F5344CB8AC3E}">
        <p14:creationId xmlns="" xmlns:p14="http://schemas.microsoft.com/office/powerpoint/2010/main" val="448161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327A57-A622-0F28-FE5A-E7E7CB348178}"/>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Literature Review conclusions:</a:t>
            </a:r>
          </a:p>
        </p:txBody>
      </p:sp>
      <p:sp>
        <p:nvSpPr>
          <p:cNvPr id="3" name="Text Placeholder 2">
            <a:extLst>
              <a:ext uri="{FF2B5EF4-FFF2-40B4-BE49-F238E27FC236}">
                <a16:creationId xmlns="" xmlns:a16="http://schemas.microsoft.com/office/drawing/2014/main" id="{6E1D6EBD-90B7-F706-07E2-7110C279A7A6}"/>
              </a:ext>
            </a:extLst>
          </p:cNvPr>
          <p:cNvSpPr>
            <a:spLocks noGrp="1"/>
          </p:cNvSpPr>
          <p:nvPr>
            <p:ph type="body" idx="1"/>
          </p:nvPr>
        </p:nvSpPr>
        <p:spPr>
          <a:xfrm>
            <a:off x="423984" y="1762597"/>
            <a:ext cx="11611708" cy="5423877"/>
          </a:xfrm>
        </p:spPr>
        <p:txBody>
          <a:bodyPr>
            <a:noAutofit/>
          </a:bodyPr>
          <a:lstStyle/>
          <a:p>
            <a:pPr algn="just">
              <a:lnSpc>
                <a:spcPct val="100000"/>
              </a:lnSpc>
            </a:pPr>
            <a:r>
              <a:rPr lang="en-US" sz="2400" dirty="0">
                <a:latin typeface="Times New Roman" panose="02020603050405020304" pitchFamily="18" charset="0"/>
                <a:cs typeface="Times New Roman" panose="02020603050405020304" pitchFamily="18" charset="0"/>
              </a:rPr>
              <a:t>The single-phase model was adopted in order to analyze the </a:t>
            </a:r>
            <a:r>
              <a:rPr lang="en-US" sz="2400" dirty="0" err="1">
                <a:latin typeface="Times New Roman" panose="02020603050405020304" pitchFamily="18" charset="0"/>
                <a:cs typeface="Times New Roman" panose="02020603050405020304" pitchFamily="18" charset="0"/>
              </a:rPr>
              <a:t>behaviour</a:t>
            </a:r>
            <a:r>
              <a:rPr lang="en-US" sz="2400" dirty="0">
                <a:latin typeface="Times New Roman" panose="02020603050405020304" pitchFamily="18" charset="0"/>
                <a:cs typeface="Times New Roman" panose="02020603050405020304" pitchFamily="18" charset="0"/>
              </a:rPr>
              <a:t> of nanofluids as working fluids and thermo-physical properties were evaluated by means of reduction equations. </a:t>
            </a:r>
          </a:p>
          <a:p>
            <a:pPr algn="just">
              <a:lnSpc>
                <a:spcPct val="100000"/>
              </a:lnSpc>
            </a:pPr>
            <a:r>
              <a:rPr lang="en-US" sz="2400" dirty="0">
                <a:latin typeface="Times New Roman" panose="02020603050405020304" pitchFamily="18" charset="0"/>
                <a:cs typeface="Times New Roman" panose="02020603050405020304" pitchFamily="18" charset="0"/>
              </a:rPr>
              <a:t>Nanofluids significantly increase the convective heat transfer coefficients, in particular, at high particle concentration. </a:t>
            </a:r>
          </a:p>
          <a:p>
            <a:pPr algn="just">
              <a:lnSpc>
                <a:spcPct val="100000"/>
              </a:lnSpc>
            </a:pPr>
            <a:r>
              <a:rPr lang="en-US" sz="2400" dirty="0">
                <a:latin typeface="Times New Roman" panose="02020603050405020304" pitchFamily="18" charset="0"/>
                <a:cs typeface="Times New Roman" panose="02020603050405020304" pitchFamily="18" charset="0"/>
              </a:rPr>
              <a:t>Moreover, heat transfer coefficients grow as Richardson number increases and this is more significant at low Richardson number values. </a:t>
            </a:r>
          </a:p>
          <a:p>
            <a:pPr algn="just">
              <a:lnSpc>
                <a:spcPct val="100000"/>
              </a:lnSpc>
            </a:pPr>
            <a:r>
              <a:rPr lang="en-US" sz="2400" dirty="0">
                <a:latin typeface="Times New Roman" panose="02020603050405020304" pitchFamily="18" charset="0"/>
                <a:cs typeface="Times New Roman" panose="02020603050405020304" pitchFamily="18" charset="0"/>
              </a:rPr>
              <a:t>The highest enhancement is evaluated for = 4% and the average convective heat transfer coefficient values are 1.42, 2.00, 2.18 and 2.40 times greater than the ones obtained for the reference case, at Ri = 0.1, 1, 2 and 5, respectively. </a:t>
            </a:r>
          </a:p>
        </p:txBody>
      </p:sp>
      <p:sp>
        <p:nvSpPr>
          <p:cNvPr id="4" name="Slide Number Placeholder 3">
            <a:extLst>
              <a:ext uri="{FF2B5EF4-FFF2-40B4-BE49-F238E27FC236}">
                <a16:creationId xmlns="" xmlns:a16="http://schemas.microsoft.com/office/drawing/2014/main" id="{6772AA6D-0545-D656-7235-DBEA86E531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14</a:t>
            </a:fld>
            <a:endParaRPr lang="en-IN"/>
          </a:p>
        </p:txBody>
      </p:sp>
    </p:spTree>
    <p:extLst>
      <p:ext uri="{BB962C8B-B14F-4D97-AF65-F5344CB8AC3E}">
        <p14:creationId xmlns="" xmlns:p14="http://schemas.microsoft.com/office/powerpoint/2010/main" val="1117138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34F009-022F-0B75-818D-08A0F69F9D60}"/>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Literature Review conclusions:</a:t>
            </a:r>
            <a:endParaRPr lang="en-IN" sz="3200" dirty="0"/>
          </a:p>
        </p:txBody>
      </p:sp>
      <p:sp>
        <p:nvSpPr>
          <p:cNvPr id="3" name="Text Placeholder 2">
            <a:extLst>
              <a:ext uri="{FF2B5EF4-FFF2-40B4-BE49-F238E27FC236}">
                <a16:creationId xmlns="" xmlns:a16="http://schemas.microsoft.com/office/drawing/2014/main" id="{C1A3C766-116A-B6F1-5A0A-65C2E085A313}"/>
              </a:ext>
            </a:extLst>
          </p:cNvPr>
          <p:cNvSpPr>
            <a:spLocks noGrp="1"/>
          </p:cNvSpPr>
          <p:nvPr>
            <p:ph type="body" idx="1"/>
          </p:nvPr>
        </p:nvSpPr>
        <p:spPr>
          <a:xfrm>
            <a:off x="838200" y="1852258"/>
            <a:ext cx="10515600" cy="4351338"/>
          </a:xfrm>
        </p:spPr>
        <p:txBody>
          <a:bodyPr/>
          <a:lstStyle/>
          <a:p>
            <a:pPr algn="just">
              <a:lnSpc>
                <a:spcPct val="100000"/>
              </a:lnSpc>
            </a:pPr>
            <a:r>
              <a:rPr lang="en-US" sz="2400" dirty="0">
                <a:latin typeface="Times New Roman" panose="02020603050405020304" pitchFamily="18" charset="0"/>
                <a:cs typeface="Times New Roman" panose="02020603050405020304" pitchFamily="18" charset="0"/>
              </a:rPr>
              <a:t>However, the disadvantages linked to the use of nanofluids are represented by the increase of the wall shear stress and the required pumping power, in particular, at high particle concentrations. </a:t>
            </a:r>
          </a:p>
          <a:p>
            <a:pPr algn="just">
              <a:lnSpc>
                <a:spcPct val="100000"/>
              </a:lnSpc>
            </a:pPr>
            <a:r>
              <a:rPr lang="en-US" sz="2400" dirty="0">
                <a:latin typeface="Times New Roman" panose="02020603050405020304" pitchFamily="18" charset="0"/>
                <a:cs typeface="Times New Roman" panose="02020603050405020304" pitchFamily="18" charset="0"/>
              </a:rPr>
              <a:t>An average increase of about 32% in terms of wall shear stress is evaluated in comparison with the pure water cases. </a:t>
            </a:r>
          </a:p>
          <a:p>
            <a:pPr algn="just">
              <a:lnSpc>
                <a:spcPct val="100000"/>
              </a:lnSpc>
            </a:pPr>
            <a:r>
              <a:rPr lang="en-US" sz="2400" dirty="0">
                <a:latin typeface="Times New Roman" panose="02020603050405020304" pitchFamily="18" charset="0"/>
                <a:cs typeface="Times New Roman" panose="02020603050405020304" pitchFamily="18" charset="0"/>
              </a:rPr>
              <a:t>Furthermore, the pumping power ratio, referred to the pure water cases in forced convection, is equal to 1.25, 1.60 and 2.85 for = 1%, 2% and 4%, respectively.</a:t>
            </a:r>
            <a:endParaRPr lang="en-IN" sz="2400" dirty="0">
              <a:latin typeface="Times New Roman" panose="02020603050405020304" pitchFamily="18" charset="0"/>
              <a:cs typeface="Times New Roman" panose="02020603050405020304" pitchFamily="18" charset="0"/>
            </a:endParaRPr>
          </a:p>
          <a:p>
            <a:pPr algn="just">
              <a:lnSpc>
                <a:spcPct val="100000"/>
              </a:lnSpc>
            </a:pPr>
            <a:endParaRPr lang="en-IN" dirty="0"/>
          </a:p>
        </p:txBody>
      </p:sp>
      <p:sp>
        <p:nvSpPr>
          <p:cNvPr id="4" name="Slide Number Placeholder 3">
            <a:extLst>
              <a:ext uri="{FF2B5EF4-FFF2-40B4-BE49-F238E27FC236}">
                <a16:creationId xmlns="" xmlns:a16="http://schemas.microsoft.com/office/drawing/2014/main" id="{948132C1-6550-E4E6-4D0F-5336ED0864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15</a:t>
            </a:fld>
            <a:endParaRPr lang="en-IN"/>
          </a:p>
        </p:txBody>
      </p:sp>
    </p:spTree>
    <p:extLst>
      <p:ext uri="{BB962C8B-B14F-4D97-AF65-F5344CB8AC3E}">
        <p14:creationId xmlns="" xmlns:p14="http://schemas.microsoft.com/office/powerpoint/2010/main" val="3945317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FC6306-887A-A3E8-20C7-317FC13177B7}"/>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Objectives:</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8F1AE4A1-141F-650E-B631-D5554015F9D5}"/>
              </a:ext>
            </a:extLst>
          </p:cNvPr>
          <p:cNvSpPr>
            <a:spLocks noGrp="1"/>
          </p:cNvSpPr>
          <p:nvPr>
            <p:ph type="body" idx="1"/>
          </p:nvPr>
        </p:nvSpPr>
        <p:spPr/>
        <p:txBody>
          <a:bodyPr>
            <a:normAutofit/>
          </a:bodyPr>
          <a:lstStyle/>
          <a:p>
            <a:pPr algn="just">
              <a:lnSpc>
                <a:spcPct val="100000"/>
              </a:lnSpc>
            </a:pPr>
            <a:r>
              <a:rPr lang="en-US" sz="2400" dirty="0" smtClean="0">
                <a:latin typeface="Times New Roman" panose="02020603050405020304" pitchFamily="18" charset="0"/>
                <a:cs typeface="Times New Roman" panose="02020603050405020304" pitchFamily="18" charset="0"/>
              </a:rPr>
              <a:t>Observing </a:t>
            </a:r>
            <a:r>
              <a:rPr lang="en-US" sz="2400" dirty="0">
                <a:latin typeface="Times New Roman" panose="02020603050405020304" pitchFamily="18" charset="0"/>
                <a:cs typeface="Times New Roman" panose="02020603050405020304" pitchFamily="18" charset="0"/>
              </a:rPr>
              <a:t>how thermo-physical and thermal properties of nanofluids are varying with volume concentrations</a:t>
            </a:r>
            <a:r>
              <a:rPr lang="en-US" sz="2400" dirty="0" smtClean="0">
                <a:latin typeface="Times New Roman" panose="02020603050405020304" pitchFamily="18" charset="0"/>
                <a:cs typeface="Times New Roman" panose="02020603050405020304" pitchFamily="18" charset="0"/>
              </a:rPr>
              <a:t>.</a:t>
            </a:r>
          </a:p>
          <a:p>
            <a:pPr algn="just">
              <a:lnSpc>
                <a:spcPct val="100000"/>
              </a:lnSpc>
            </a:pPr>
            <a:r>
              <a:rPr lang="en-US" sz="2400" dirty="0" smtClean="0">
                <a:latin typeface="Times New Roman" panose="02020603050405020304" pitchFamily="18" charset="0"/>
                <a:cs typeface="Times New Roman" panose="02020603050405020304" pitchFamily="18" charset="0"/>
              </a:rPr>
              <a:t>Comparing different </a:t>
            </a:r>
            <a:r>
              <a:rPr lang="en-US" sz="2400" dirty="0" err="1" smtClean="0">
                <a:latin typeface="Times New Roman" panose="02020603050405020304" pitchFamily="18" charset="0"/>
                <a:cs typeface="Times New Roman" panose="02020603050405020304" pitchFamily="18" charset="0"/>
              </a:rPr>
              <a:t>nano</a:t>
            </a:r>
            <a:r>
              <a:rPr lang="en-US" sz="2400" dirty="0" smtClean="0">
                <a:latin typeface="Times New Roman" panose="02020603050405020304" pitchFamily="18" charset="0"/>
                <a:cs typeface="Times New Roman" panose="02020603050405020304" pitchFamily="18" charset="0"/>
              </a:rPr>
              <a:t> fluids for enhanced </a:t>
            </a:r>
            <a:r>
              <a:rPr lang="en-US" sz="2400" dirty="0">
                <a:latin typeface="Times New Roman" panose="02020603050405020304" pitchFamily="18" charset="0"/>
                <a:cs typeface="Times New Roman" panose="02020603050405020304" pitchFamily="18" charset="0"/>
              </a:rPr>
              <a:t>heat transfer</a:t>
            </a:r>
            <a:r>
              <a:rPr lang="en-US" sz="2400" dirty="0" smtClean="0">
                <a:latin typeface="Times New Roman" panose="02020603050405020304" pitchFamily="18" charset="0"/>
                <a:cs typeface="Times New Roman" panose="02020603050405020304" pitchFamily="18" charset="0"/>
              </a:rPr>
              <a:t>.</a:t>
            </a:r>
          </a:p>
          <a:p>
            <a:pPr algn="just">
              <a:lnSpc>
                <a:spcPct val="100000"/>
              </a:lnSpc>
            </a:pPr>
            <a:r>
              <a:rPr lang="en-US" sz="2400" dirty="0" err="1" smtClean="0">
                <a:latin typeface="Times New Roman" panose="02020603050405020304" pitchFamily="18" charset="0"/>
                <a:cs typeface="Times New Roman" panose="02020603050405020304" pitchFamily="18" charset="0"/>
              </a:rPr>
              <a:t>Inferencing</a:t>
            </a:r>
            <a:r>
              <a:rPr lang="en-US" sz="2400" dirty="0" smtClean="0">
                <a:latin typeface="Times New Roman" panose="02020603050405020304" pitchFamily="18" charset="0"/>
                <a:cs typeface="Times New Roman" panose="02020603050405020304" pitchFamily="18" charset="0"/>
              </a:rPr>
              <a:t> the convective heat transfer at different locations within the duct from the fluid stream lines.</a:t>
            </a:r>
          </a:p>
          <a:p>
            <a:pPr algn="just">
              <a:lnSpc>
                <a:spcPct val="100000"/>
              </a:lnSpc>
            </a:pPr>
            <a:r>
              <a:rPr lang="en-US" sz="2400" dirty="0" smtClean="0">
                <a:latin typeface="Times New Roman" panose="02020603050405020304" pitchFamily="18" charset="0"/>
                <a:cs typeface="Times New Roman" panose="02020603050405020304" pitchFamily="18" charset="0"/>
              </a:rPr>
              <a:t>Evaluating  maximum heat transfer properties for different duct geometries.</a:t>
            </a:r>
          </a:p>
          <a:p>
            <a:pPr algn="just">
              <a:lnSpc>
                <a:spcPct val="100000"/>
              </a:lnSpc>
            </a:pPr>
            <a:endParaRPr lang="en-US" sz="2400" dirty="0" smtClean="0">
              <a:latin typeface="Times New Roman" panose="02020603050405020304" pitchFamily="18" charset="0"/>
              <a:cs typeface="Times New Roman" panose="02020603050405020304" pitchFamily="18" charset="0"/>
            </a:endParaRPr>
          </a:p>
          <a:p>
            <a:pPr algn="just">
              <a:lnSpc>
                <a:spcPct val="100000"/>
              </a:lnSpc>
              <a:buNone/>
            </a:pPr>
            <a:endParaRPr lang="en-US" sz="2400" dirty="0" smtClean="0">
              <a:latin typeface="Times New Roman" panose="02020603050405020304" pitchFamily="18" charset="0"/>
              <a:cs typeface="Times New Roman" panose="02020603050405020304" pitchFamily="18" charset="0"/>
            </a:endParaRPr>
          </a:p>
          <a:p>
            <a:pPr algn="just">
              <a:lnSpc>
                <a:spcPct val="100000"/>
              </a:lnSpc>
              <a:buNone/>
            </a:pPr>
            <a:endParaRPr lang="en-US" sz="2400" dirty="0">
              <a:latin typeface="Times New Roman" panose="02020603050405020304" pitchFamily="18" charset="0"/>
              <a:cs typeface="Times New Roman" panose="02020603050405020304" pitchFamily="18" charset="0"/>
            </a:endParaRPr>
          </a:p>
          <a:p>
            <a:pPr algn="just">
              <a:lnSpc>
                <a:spcPct val="100000"/>
              </a:lnSpc>
            </a:pPr>
            <a:endParaRPr lang="en-US" sz="2400" dirty="0">
              <a:latin typeface="Times New Roman" panose="02020603050405020304" pitchFamily="18" charset="0"/>
              <a:cs typeface="Times New Roman" panose="02020603050405020304" pitchFamily="18" charset="0"/>
            </a:endParaRPr>
          </a:p>
          <a:p>
            <a:pPr algn="just">
              <a:lnSpc>
                <a:spcPct val="100000"/>
              </a:lnSpc>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F47EA842-0A35-D4D7-1CB4-AD7709A39F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16</a:t>
            </a:fld>
            <a:endParaRPr lang="en-IN"/>
          </a:p>
        </p:txBody>
      </p:sp>
    </p:spTree>
    <p:extLst>
      <p:ext uri="{BB962C8B-B14F-4D97-AF65-F5344CB8AC3E}">
        <p14:creationId xmlns="" xmlns:p14="http://schemas.microsoft.com/office/powerpoint/2010/main" val="1056104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 Problem Description</a:t>
            </a:r>
            <a:endParaRPr lang="en-US" sz="3200" b="1" dirty="0">
              <a:latin typeface="Times New Roman" pitchFamily="18" charset="0"/>
              <a:cs typeface="Times New Roman" pitchFamily="18" charset="0"/>
            </a:endParaRPr>
          </a:p>
        </p:txBody>
      </p:sp>
      <p:sp>
        <p:nvSpPr>
          <p:cNvPr id="3" name="Text Placeholder 2"/>
          <p:cNvSpPr>
            <a:spLocks noGrp="1"/>
          </p:cNvSpPr>
          <p:nvPr>
            <p:ph type="body" idx="1"/>
          </p:nvPr>
        </p:nvSpPr>
        <p:spPr/>
        <p:txBody>
          <a:bodyPr>
            <a:normAutofit/>
          </a:bodyPr>
          <a:lstStyle/>
          <a:p>
            <a:r>
              <a:rPr lang="en-US" sz="2400" dirty="0" smtClean="0"/>
              <a:t>In our present work , a </a:t>
            </a:r>
            <a:r>
              <a:rPr lang="en-US" sz="2400" dirty="0" err="1" smtClean="0"/>
              <a:t>comparision</a:t>
            </a:r>
            <a:r>
              <a:rPr lang="en-US" sz="2400" dirty="0" smtClean="0"/>
              <a:t> is done for different </a:t>
            </a:r>
            <a:r>
              <a:rPr lang="en-US" sz="2400" dirty="0" err="1" smtClean="0"/>
              <a:t>nano</a:t>
            </a:r>
            <a:r>
              <a:rPr lang="en-US" sz="2400" dirty="0" smtClean="0"/>
              <a:t> fluids (</a:t>
            </a:r>
            <a:r>
              <a:rPr lang="en-IN" sz="2400" dirty="0" smtClean="0">
                <a:latin typeface="Times New Roman" panose="02020603050405020304" pitchFamily="18" charset="0"/>
                <a:cs typeface="Times New Roman" panose="02020603050405020304" pitchFamily="18" charset="0"/>
              </a:rPr>
              <a:t>SiO</a:t>
            </a:r>
            <a:r>
              <a:rPr lang="en-IN" sz="2400" baseline="-25000" dirty="0" smtClean="0">
                <a:latin typeface="Times New Roman" panose="02020603050405020304" pitchFamily="18" charset="0"/>
                <a:cs typeface="Times New Roman" panose="02020603050405020304" pitchFamily="18" charset="0"/>
              </a:rPr>
              <a:t>2</a:t>
            </a:r>
            <a:r>
              <a:rPr lang="en-IN" sz="2400" dirty="0" smtClean="0">
                <a:latin typeface="Times New Roman" panose="02020603050405020304" pitchFamily="18" charset="0"/>
                <a:cs typeface="Times New Roman" panose="02020603050405020304" pitchFamily="18" charset="0"/>
              </a:rPr>
              <a:t> TiO</a:t>
            </a:r>
            <a:r>
              <a:rPr lang="en-IN" sz="2400" baseline="-25000" dirty="0" smtClean="0">
                <a:latin typeface="Times New Roman" panose="02020603050405020304" pitchFamily="18" charset="0"/>
                <a:cs typeface="Times New Roman" panose="02020603050405020304" pitchFamily="18" charset="0"/>
              </a:rPr>
              <a:t>2</a:t>
            </a:r>
            <a:r>
              <a:rPr lang="en-IN" sz="2400" dirty="0" smtClean="0">
                <a:latin typeface="Times New Roman" panose="02020603050405020304" pitchFamily="18" charset="0"/>
                <a:cs typeface="Times New Roman" panose="02020603050405020304" pitchFamily="18" charset="0"/>
              </a:rPr>
              <a:t> and Al</a:t>
            </a:r>
            <a:r>
              <a:rPr lang="en-IN" sz="2400" baseline="-25000" dirty="0" smtClean="0">
                <a:latin typeface="Times New Roman" panose="02020603050405020304" pitchFamily="18" charset="0"/>
                <a:cs typeface="Times New Roman" panose="02020603050405020304" pitchFamily="18" charset="0"/>
              </a:rPr>
              <a:t>2</a:t>
            </a:r>
            <a:r>
              <a:rPr lang="en-IN" sz="2400" dirty="0" smtClean="0">
                <a:latin typeface="Times New Roman" panose="02020603050405020304" pitchFamily="18" charset="0"/>
                <a:cs typeface="Times New Roman" panose="02020603050405020304" pitchFamily="18" charset="0"/>
              </a:rPr>
              <a:t>O</a:t>
            </a:r>
            <a:r>
              <a:rPr lang="en-IN" sz="2400" baseline="-25000" dirty="0" smtClean="0">
                <a:latin typeface="Times New Roman" panose="02020603050405020304" pitchFamily="18" charset="0"/>
                <a:cs typeface="Times New Roman" panose="02020603050405020304" pitchFamily="18" charset="0"/>
              </a:rPr>
              <a:t>3</a:t>
            </a:r>
            <a:r>
              <a:rPr lang="en-IN" sz="2400" dirty="0" smtClean="0">
                <a:latin typeface="Times New Roman" panose="02020603050405020304" pitchFamily="18" charset="0"/>
                <a:cs typeface="Times New Roman" panose="02020603050405020304" pitchFamily="18" charset="0"/>
              </a:rPr>
              <a:t> ) to understand their convective heat transfer performance for volume concentrations varying from 0% – 4% and at Richardson’s numbers = { 0.1 , 0.5 , 1  , 2 ,  3 , 5}</a:t>
            </a:r>
          </a:p>
          <a:p>
            <a:r>
              <a:rPr lang="en-IN" sz="2400" dirty="0" smtClean="0">
                <a:latin typeface="Times New Roman" panose="02020603050405020304" pitchFamily="18" charset="0"/>
                <a:cs typeface="Times New Roman" panose="02020603050405020304" pitchFamily="18" charset="0"/>
              </a:rPr>
              <a:t>We considered an equilateral triangular duct with side length of 17mm and duct length 2 metre.</a:t>
            </a:r>
          </a:p>
          <a:p>
            <a:r>
              <a:rPr lang="en-IN" sz="2400" dirty="0" smtClean="0">
                <a:latin typeface="Times New Roman" panose="02020603050405020304" pitchFamily="18" charset="0"/>
                <a:cs typeface="Times New Roman" panose="02020603050405020304" pitchFamily="18" charset="0"/>
              </a:rPr>
              <a:t>A Uniform Heat flux is applied to all three rectangular sides of the triangular cross sectioned duct.</a:t>
            </a:r>
          </a:p>
          <a:p>
            <a:r>
              <a:rPr lang="en-IN" sz="2400" dirty="0" smtClean="0">
                <a:latin typeface="Times New Roman" panose="02020603050405020304" pitchFamily="18" charset="0"/>
                <a:cs typeface="Times New Roman" panose="02020603050405020304" pitchFamily="18" charset="0"/>
              </a:rPr>
              <a:t>We also consider six other geometries with one rectangular duct , 4 isosceles trapezoidal ducts with base angles of 50 deg, 60 deg, 70 deg  &amp; 80 deg  and   isosceles triangle of 45 deg.</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17</a:t>
            </a:fld>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A018E4-BD9C-5850-9646-66DA3480FE4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Methodology:</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4B7827A6-E5E7-17D1-ECB6-858B55A90EB0}"/>
              </a:ext>
            </a:extLst>
          </p:cNvPr>
          <p:cNvSpPr>
            <a:spLocks noGrp="1"/>
          </p:cNvSpPr>
          <p:nvPr>
            <p:ph type="body" idx="1"/>
          </p:nvPr>
        </p:nvSpPr>
        <p:spPr/>
        <p:txBody>
          <a:bodyPr>
            <a:normAutofit/>
          </a:bodyPr>
          <a:lstStyle/>
          <a:p>
            <a:pPr algn="just">
              <a:lnSpc>
                <a:spcPct val="100000"/>
              </a:lnSpc>
            </a:pPr>
            <a:r>
              <a:rPr lang="en-US" sz="2400" dirty="0">
                <a:latin typeface="Times New Roman" panose="02020603050405020304" pitchFamily="18" charset="0"/>
                <a:cs typeface="Times New Roman" panose="02020603050405020304" pitchFamily="18" charset="0"/>
              </a:rPr>
              <a:t>The study has been done on steady state and fully developed regime flow.</a:t>
            </a:r>
          </a:p>
          <a:p>
            <a:pPr algn="just">
              <a:lnSpc>
                <a:spcPct val="100000"/>
              </a:lnSpc>
            </a:pPr>
            <a:r>
              <a:rPr lang="en-US" sz="2400" dirty="0">
                <a:latin typeface="Times New Roman" panose="02020603050405020304" pitchFamily="18" charset="0"/>
                <a:cs typeface="Times New Roman" panose="02020603050405020304" pitchFamily="18" charset="0"/>
              </a:rPr>
              <a:t>The numerical analysis on three dimensional triangular duct model is solved by computational fluid dynamic(CFC) code “Ansys Fluent” for varying volume concentrations, varying Richardson numbers and for different nanofluids.</a:t>
            </a:r>
          </a:p>
          <a:p>
            <a:pPr algn="just">
              <a:lnSpc>
                <a:spcPct val="100000"/>
              </a:lnSpc>
            </a:pPr>
            <a:r>
              <a:rPr lang="en-US" sz="2400" dirty="0">
                <a:latin typeface="Times New Roman" panose="02020603050405020304" pitchFamily="18" charset="0"/>
                <a:cs typeface="Times New Roman" panose="02020603050405020304" pitchFamily="18" charset="0"/>
              </a:rPr>
              <a:t>The flow is steady state, incompressible, laminar flow with constant temperature and we assumed </a:t>
            </a:r>
            <a:r>
              <a:rPr lang="en-US" sz="2400" dirty="0" err="1">
                <a:latin typeface="Times New Roman" panose="02020603050405020304" pitchFamily="18" charset="0"/>
                <a:cs typeface="Times New Roman" panose="02020603050405020304" pitchFamily="18" charset="0"/>
              </a:rPr>
              <a:t>Boussinesq</a:t>
            </a:r>
            <a:r>
              <a:rPr lang="en-US" sz="2400" dirty="0">
                <a:latin typeface="Times New Roman" panose="02020603050405020304" pitchFamily="18" charset="0"/>
                <a:cs typeface="Times New Roman" panose="02020603050405020304" pitchFamily="18" charset="0"/>
              </a:rPr>
              <a:t> approximation.</a:t>
            </a:r>
          </a:p>
          <a:p>
            <a:pPr algn="just">
              <a:lnSpc>
                <a:spcPct val="100000"/>
              </a:lnSpc>
            </a:pPr>
            <a:r>
              <a:rPr lang="en-US" sz="2400" dirty="0">
                <a:latin typeface="Times New Roman" panose="02020603050405020304" pitchFamily="18" charset="0"/>
                <a:cs typeface="Times New Roman" panose="02020603050405020304" pitchFamily="18" charset="0"/>
              </a:rPr>
              <a:t>The single-phase model approach is employed for nanofluids. A second-order upward scheme is employed for energy and momentum equations.</a:t>
            </a:r>
          </a:p>
          <a:p>
            <a:pPr algn="just">
              <a:lnSpc>
                <a:spcPct val="100000"/>
              </a:lnSpc>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438F5161-E281-75C1-B833-0CA3090FAC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18</a:t>
            </a:fld>
            <a:endParaRPr lang="en-IN"/>
          </a:p>
        </p:txBody>
      </p:sp>
    </p:spTree>
    <p:extLst>
      <p:ext uri="{BB962C8B-B14F-4D97-AF65-F5344CB8AC3E}">
        <p14:creationId xmlns="" xmlns:p14="http://schemas.microsoft.com/office/powerpoint/2010/main" val="1366246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lstStyle/>
          <a:p>
            <a:endParaRPr lang="en-US" dirty="0"/>
          </a:p>
        </p:txBody>
      </p:sp>
      <p:sp>
        <p:nvSpPr>
          <p:cNvPr id="5" name="Text Placeholder 4"/>
          <p:cNvSpPr>
            <a:spLocks noGrp="1"/>
          </p:cNvSpPr>
          <p:nvPr>
            <p:ph type="body" idx="3"/>
          </p:nvPr>
        </p:nvSpPr>
        <p:spPr/>
        <p:txBody>
          <a:bodyPr/>
          <a:lstStyle/>
          <a:p>
            <a:endParaRPr lang="en-US"/>
          </a:p>
        </p:txBody>
      </p:sp>
      <p:sp>
        <p:nvSpPr>
          <p:cNvPr id="6" name="Text Placeholder 5"/>
          <p:cNvSpPr>
            <a:spLocks noGrp="1"/>
          </p:cNvSpPr>
          <p:nvPr>
            <p:ph type="body" idx="4"/>
          </p:nvPr>
        </p:nvSpPr>
        <p:spPr/>
        <p:txBody>
          <a:bodyPr/>
          <a:lstStyle/>
          <a:p>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19</a:t>
            </a:fld>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Contents</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a:t>
            </a:fld>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9A8407-35D9-2138-F9EB-00BC5DCD4A69}"/>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Numerical Methodology:</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BDFD7CCC-52E3-BAA4-5829-ACE2436158CE}"/>
              </a:ext>
            </a:extLst>
          </p:cNvPr>
          <p:cNvSpPr>
            <a:spLocks noGrp="1"/>
          </p:cNvSpPr>
          <p:nvPr>
            <p:ph type="body" idx="1"/>
          </p:nvPr>
        </p:nvSpPr>
        <p:spPr>
          <a:xfrm>
            <a:off x="838200" y="1526547"/>
            <a:ext cx="10515600" cy="4351338"/>
          </a:xfrm>
        </p:spPr>
        <p:txBody>
          <a:bodyPr/>
          <a:lstStyle/>
          <a:p>
            <a:pPr algn="just">
              <a:lnSpc>
                <a:spcPct val="100000"/>
              </a:lnSpc>
            </a:pPr>
            <a:r>
              <a:rPr lang="en-US" sz="2400" dirty="0">
                <a:latin typeface="Times New Roman" panose="02020603050405020304" pitchFamily="18" charset="0"/>
                <a:cs typeface="Times New Roman" panose="02020603050405020304" pitchFamily="18" charset="0"/>
              </a:rPr>
              <a:t>The governing equations of continuity, momentum and energy equations in 3-D form were solved by means of FLUENT code.</a:t>
            </a:r>
          </a:p>
          <a:p>
            <a:pPr marL="114300" indent="0" algn="just">
              <a:lnSpc>
                <a:spcPct val="100000"/>
              </a:lnSpc>
              <a:buNone/>
            </a:pPr>
            <a:endParaRPr lang="en-US" sz="2400" dirty="0">
              <a:latin typeface="Times New Roman" panose="02020603050405020304" pitchFamily="18" charset="0"/>
              <a:cs typeface="Times New Roman" panose="02020603050405020304" pitchFamily="18" charset="0"/>
            </a:endParaRPr>
          </a:p>
          <a:p>
            <a:pPr marL="114300" indent="0" algn="just">
              <a:buNone/>
            </a:pPr>
            <a:endParaRPr lang="en-US" dirty="0"/>
          </a:p>
          <a:p>
            <a:pPr marL="114300" indent="0" algn="just">
              <a:buNone/>
            </a:pPr>
            <a:endParaRPr lang="en-IN" dirty="0"/>
          </a:p>
        </p:txBody>
      </p:sp>
      <p:sp>
        <p:nvSpPr>
          <p:cNvPr id="4" name="Slide Number Placeholder 3">
            <a:extLst>
              <a:ext uri="{FF2B5EF4-FFF2-40B4-BE49-F238E27FC236}">
                <a16:creationId xmlns="" xmlns:a16="http://schemas.microsoft.com/office/drawing/2014/main" id="{46247DA4-8EA4-4A83-6350-92998A103A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20</a:t>
            </a:fld>
            <a:endParaRPr lang="en-IN"/>
          </a:p>
        </p:txBody>
      </p:sp>
      <p:pic>
        <p:nvPicPr>
          <p:cNvPr id="5" name="Picture 4">
            <a:extLst>
              <a:ext uri="{FF2B5EF4-FFF2-40B4-BE49-F238E27FC236}">
                <a16:creationId xmlns="" xmlns:a16="http://schemas.microsoft.com/office/drawing/2014/main" id="{AF295FB9-049E-6EEB-52C1-1EB97B5713E2}"/>
              </a:ext>
            </a:extLst>
          </p:cNvPr>
          <p:cNvPicPr>
            <a:picLocks noChangeAspect="1"/>
          </p:cNvPicPr>
          <p:nvPr/>
        </p:nvPicPr>
        <p:blipFill>
          <a:blip r:embed="rId2"/>
          <a:stretch>
            <a:fillRect/>
          </a:stretch>
        </p:blipFill>
        <p:spPr>
          <a:xfrm>
            <a:off x="3735454" y="2567692"/>
            <a:ext cx="4384758" cy="3093186"/>
          </a:xfrm>
          <a:prstGeom prst="rect">
            <a:avLst/>
          </a:prstGeom>
          <a:noFill/>
          <a:ln cap="flat">
            <a:noFill/>
          </a:ln>
        </p:spPr>
      </p:pic>
      <p:pic>
        <p:nvPicPr>
          <p:cNvPr id="8" name="Picture 6">
            <a:extLst>
              <a:ext uri="{FF2B5EF4-FFF2-40B4-BE49-F238E27FC236}">
                <a16:creationId xmlns="" xmlns:a16="http://schemas.microsoft.com/office/drawing/2014/main" id="{BE327408-5EF1-5B49-97A9-6C3F568B6521}"/>
              </a:ext>
            </a:extLst>
          </p:cNvPr>
          <p:cNvPicPr>
            <a:picLocks noChangeAspect="1"/>
          </p:cNvPicPr>
          <p:nvPr/>
        </p:nvPicPr>
        <p:blipFill>
          <a:blip r:embed="rId3"/>
          <a:stretch>
            <a:fillRect/>
          </a:stretch>
        </p:blipFill>
        <p:spPr>
          <a:xfrm>
            <a:off x="3735454" y="5488320"/>
            <a:ext cx="3729956" cy="868030"/>
          </a:xfrm>
          <a:prstGeom prst="rect">
            <a:avLst/>
          </a:prstGeom>
          <a:noFill/>
          <a:ln cap="flat">
            <a:noFill/>
          </a:ln>
        </p:spPr>
      </p:pic>
      <p:cxnSp>
        <p:nvCxnSpPr>
          <p:cNvPr id="14" name="Straight Arrow Connector 13">
            <a:extLst>
              <a:ext uri="{FF2B5EF4-FFF2-40B4-BE49-F238E27FC236}">
                <a16:creationId xmlns="" xmlns:a16="http://schemas.microsoft.com/office/drawing/2014/main" id="{5FB986B7-FD85-B357-61D2-2AE6400ABE1B}"/>
              </a:ext>
            </a:extLst>
          </p:cNvPr>
          <p:cNvCxnSpPr/>
          <p:nvPr/>
        </p:nvCxnSpPr>
        <p:spPr>
          <a:xfrm>
            <a:off x="5731098" y="2840855"/>
            <a:ext cx="3018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A7FC7D37-5EF7-CC30-D800-4032496BE336}"/>
              </a:ext>
            </a:extLst>
          </p:cNvPr>
          <p:cNvCxnSpPr>
            <a:stCxn id="8" idx="3"/>
          </p:cNvCxnSpPr>
          <p:nvPr/>
        </p:nvCxnSpPr>
        <p:spPr>
          <a:xfrm>
            <a:off x="7465410" y="5922335"/>
            <a:ext cx="12840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ight Brace 16">
            <a:extLst>
              <a:ext uri="{FF2B5EF4-FFF2-40B4-BE49-F238E27FC236}">
                <a16:creationId xmlns="" xmlns:a16="http://schemas.microsoft.com/office/drawing/2014/main" id="{ABD74B09-8805-5286-FFA0-7AD581EE22E3}"/>
              </a:ext>
            </a:extLst>
          </p:cNvPr>
          <p:cNvSpPr/>
          <p:nvPr/>
        </p:nvSpPr>
        <p:spPr>
          <a:xfrm>
            <a:off x="8247355" y="3551068"/>
            <a:ext cx="1225118" cy="16246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 name="TextBox 17">
            <a:extLst>
              <a:ext uri="{FF2B5EF4-FFF2-40B4-BE49-F238E27FC236}">
                <a16:creationId xmlns="" xmlns:a16="http://schemas.microsoft.com/office/drawing/2014/main" id="{892A848E-205A-C902-B0B9-C11E53223E5B}"/>
              </a:ext>
            </a:extLst>
          </p:cNvPr>
          <p:cNvSpPr txBox="1"/>
          <p:nvPr/>
        </p:nvSpPr>
        <p:spPr>
          <a:xfrm>
            <a:off x="8904303" y="2663301"/>
            <a:ext cx="2530136" cy="307777"/>
          </a:xfrm>
          <a:prstGeom prst="rect">
            <a:avLst/>
          </a:prstGeom>
          <a:noFill/>
        </p:spPr>
        <p:txBody>
          <a:bodyPr wrap="square" rtlCol="0">
            <a:spAutoFit/>
          </a:bodyPr>
          <a:lstStyle/>
          <a:p>
            <a:r>
              <a:rPr lang="en-IN" dirty="0"/>
              <a:t>Continuity Equation</a:t>
            </a:r>
          </a:p>
        </p:txBody>
      </p:sp>
      <p:sp>
        <p:nvSpPr>
          <p:cNvPr id="19" name="TextBox 18">
            <a:extLst>
              <a:ext uri="{FF2B5EF4-FFF2-40B4-BE49-F238E27FC236}">
                <a16:creationId xmlns="" xmlns:a16="http://schemas.microsoft.com/office/drawing/2014/main" id="{BCB78157-0FF8-8FE6-BC32-DDD07B94F6C9}"/>
              </a:ext>
            </a:extLst>
          </p:cNvPr>
          <p:cNvSpPr txBox="1"/>
          <p:nvPr/>
        </p:nvSpPr>
        <p:spPr>
          <a:xfrm>
            <a:off x="9599616" y="4209486"/>
            <a:ext cx="2530136" cy="307777"/>
          </a:xfrm>
          <a:prstGeom prst="rect">
            <a:avLst/>
          </a:prstGeom>
          <a:noFill/>
        </p:spPr>
        <p:txBody>
          <a:bodyPr wrap="square" rtlCol="0">
            <a:spAutoFit/>
          </a:bodyPr>
          <a:lstStyle/>
          <a:p>
            <a:r>
              <a:rPr lang="en-IN" dirty="0"/>
              <a:t>Momentum Equation</a:t>
            </a:r>
          </a:p>
        </p:txBody>
      </p:sp>
      <p:sp>
        <p:nvSpPr>
          <p:cNvPr id="20" name="TextBox 19">
            <a:extLst>
              <a:ext uri="{FF2B5EF4-FFF2-40B4-BE49-F238E27FC236}">
                <a16:creationId xmlns="" xmlns:a16="http://schemas.microsoft.com/office/drawing/2014/main" id="{4820BD2E-8358-B976-9E11-28AFC2D95197}"/>
              </a:ext>
            </a:extLst>
          </p:cNvPr>
          <p:cNvSpPr txBox="1"/>
          <p:nvPr/>
        </p:nvSpPr>
        <p:spPr>
          <a:xfrm>
            <a:off x="9097596" y="5787448"/>
            <a:ext cx="2530136" cy="307777"/>
          </a:xfrm>
          <a:prstGeom prst="rect">
            <a:avLst/>
          </a:prstGeom>
          <a:noFill/>
        </p:spPr>
        <p:txBody>
          <a:bodyPr wrap="square" rtlCol="0">
            <a:spAutoFit/>
          </a:bodyPr>
          <a:lstStyle/>
          <a:p>
            <a:r>
              <a:rPr lang="en-IN" dirty="0"/>
              <a:t>Energy Equation</a:t>
            </a:r>
          </a:p>
        </p:txBody>
      </p:sp>
    </p:spTree>
    <p:extLst>
      <p:ext uri="{BB962C8B-B14F-4D97-AF65-F5344CB8AC3E}">
        <p14:creationId xmlns="" xmlns:p14="http://schemas.microsoft.com/office/powerpoint/2010/main" val="1231733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sp>
        <p:nvSpPr>
          <p:cNvPr id="4" name="Text Placeholder 3"/>
          <p:cNvSpPr>
            <a:spLocks noGrp="1"/>
          </p:cNvSpPr>
          <p:nvPr>
            <p:ph type="body" idx="2"/>
          </p:nvPr>
        </p:nvSpPr>
        <p:spPr/>
        <p:txBody>
          <a:bodyPr/>
          <a:lstStyle/>
          <a:p>
            <a:endParaRPr lang="en-US" dirty="0"/>
          </a:p>
        </p:txBody>
      </p:sp>
      <p:sp>
        <p:nvSpPr>
          <p:cNvPr id="5" name="Text Placeholder 4"/>
          <p:cNvSpPr>
            <a:spLocks noGrp="1"/>
          </p:cNvSpPr>
          <p:nvPr>
            <p:ph type="body" idx="3"/>
          </p:nvPr>
        </p:nvSpPr>
        <p:spPr/>
        <p:txBody>
          <a:bodyPr/>
          <a:lstStyle/>
          <a:p>
            <a:endParaRPr lang="en-US"/>
          </a:p>
        </p:txBody>
      </p:sp>
      <p:sp>
        <p:nvSpPr>
          <p:cNvPr id="6" name="Text Placeholder 5"/>
          <p:cNvSpPr>
            <a:spLocks noGrp="1"/>
          </p:cNvSpPr>
          <p:nvPr>
            <p:ph type="body" idx="4"/>
          </p:nvPr>
        </p:nvSpPr>
        <p:spPr/>
        <p:txBody>
          <a:bodyPr/>
          <a:lstStyle/>
          <a:p>
            <a:endParaRPr lang="en-US" dirty="0"/>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21</a:t>
            </a:fld>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C21C61-F084-8F37-54A8-43C607E1AA3D}"/>
              </a:ext>
            </a:extLst>
          </p:cNvPr>
          <p:cNvSpPr>
            <a:spLocks noGrp="1"/>
          </p:cNvSpPr>
          <p:nvPr>
            <p:ph type="title"/>
          </p:nvPr>
        </p:nvSpPr>
        <p:spPr>
          <a:xfrm>
            <a:off x="838200" y="499964"/>
            <a:ext cx="10515600" cy="1325563"/>
          </a:xfrm>
        </p:spPr>
        <p:txBody>
          <a:bodyPr>
            <a:normAutofit/>
          </a:bodyPr>
          <a:lstStyle/>
          <a:p>
            <a:r>
              <a:rPr lang="en-IN" sz="3200" b="1" dirty="0">
                <a:latin typeface="Times New Roman" panose="02020603050405020304" pitchFamily="18" charset="0"/>
                <a:cs typeface="Times New Roman" panose="02020603050405020304" pitchFamily="18" charset="0"/>
              </a:rPr>
              <a:t>Boundary Conditions:</a:t>
            </a:r>
          </a:p>
        </p:txBody>
      </p:sp>
      <p:sp>
        <p:nvSpPr>
          <p:cNvPr id="3" name="Text Placeholder 2">
            <a:extLst>
              <a:ext uri="{FF2B5EF4-FFF2-40B4-BE49-F238E27FC236}">
                <a16:creationId xmlns="" xmlns:a16="http://schemas.microsoft.com/office/drawing/2014/main" id="{2CCD902D-0C32-0F53-A219-88904C944475}"/>
              </a:ext>
            </a:extLst>
          </p:cNvPr>
          <p:cNvSpPr>
            <a:spLocks noGrp="1"/>
          </p:cNvSpPr>
          <p:nvPr>
            <p:ph type="body" idx="1"/>
          </p:nvPr>
        </p:nvSpPr>
        <p:spPr/>
        <p:txBody>
          <a:bodyPr>
            <a:normAutofit/>
          </a:bodyPr>
          <a:lstStyle/>
          <a:p>
            <a:pPr marL="114300" indent="0">
              <a:lnSpc>
                <a:spcPct val="100000"/>
              </a:lnSpc>
              <a:buNone/>
            </a:pPr>
            <a:r>
              <a:rPr lang="en-US" sz="2400" dirty="0">
                <a:latin typeface="Times New Roman" panose="02020603050405020304" pitchFamily="18" charset="0"/>
                <a:cs typeface="Times New Roman" panose="02020603050405020304" pitchFamily="18" charset="0"/>
              </a:rPr>
              <a:t>The assigned boundary conditions are the following:</a:t>
            </a:r>
          </a:p>
          <a:p>
            <a:pPr>
              <a:lnSpc>
                <a:spcPct val="100000"/>
              </a:lnSpc>
            </a:pPr>
            <a:r>
              <a:rPr lang="en-US" sz="2400" dirty="0">
                <a:latin typeface="Times New Roman" panose="02020603050405020304" pitchFamily="18" charset="0"/>
                <a:cs typeface="Times New Roman" panose="02020603050405020304" pitchFamily="18" charset="0"/>
              </a:rPr>
              <a:t> inlet section: uniform velocity and temperature profile; </a:t>
            </a:r>
          </a:p>
          <a:p>
            <a:pPr>
              <a:lnSpc>
                <a:spcPct val="100000"/>
              </a:lnSpc>
            </a:pPr>
            <a:r>
              <a:rPr lang="en-US" sz="2400" dirty="0">
                <a:latin typeface="Times New Roman" panose="02020603050405020304" pitchFamily="18" charset="0"/>
                <a:cs typeface="Times New Roman" panose="02020603050405020304" pitchFamily="18" charset="0"/>
              </a:rPr>
              <a:t>outlet section: outflow condition with velocity components and temperature derivatives equal to zero; </a:t>
            </a:r>
          </a:p>
          <a:p>
            <a:pPr>
              <a:lnSpc>
                <a:spcPct val="100000"/>
              </a:lnSpc>
            </a:pPr>
            <a:r>
              <a:rPr lang="en-US" sz="2400" dirty="0">
                <a:latin typeface="Times New Roman" panose="02020603050405020304" pitchFamily="18" charset="0"/>
                <a:cs typeface="Times New Roman" panose="02020603050405020304" pitchFamily="18" charset="0"/>
              </a:rPr>
              <a:t>duct surfaces: velocity components equal to zero(no slip condition) and assigned uniform heat flux.</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EE4AC791-C0E6-6F33-1C35-EDADD37580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22</a:t>
            </a:fld>
            <a:endParaRPr lang="en-IN"/>
          </a:p>
        </p:txBody>
      </p:sp>
    </p:spTree>
    <p:extLst>
      <p:ext uri="{BB962C8B-B14F-4D97-AF65-F5344CB8AC3E}">
        <p14:creationId xmlns="" xmlns:p14="http://schemas.microsoft.com/office/powerpoint/2010/main" val="3746617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E436FB-A5CF-DD58-5135-268D6C0ED4B8}"/>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Grid Independent Analysis:</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59D7D206-7492-70AA-C6D7-7EC1B391EC88}"/>
              </a:ext>
            </a:extLst>
          </p:cNvPr>
          <p:cNvSpPr>
            <a:spLocks noGrp="1"/>
          </p:cNvSpPr>
          <p:nvPr>
            <p:ph type="body" idx="1"/>
          </p:nvPr>
        </p:nvSpPr>
        <p:spPr/>
        <p:txBody>
          <a:bodyPr>
            <a:normAutofit/>
          </a:bodyPr>
          <a:lstStyle/>
          <a:p>
            <a:pPr>
              <a:lnSpc>
                <a:spcPct val="100000"/>
              </a:lnSpc>
            </a:pPr>
            <a:r>
              <a:rPr lang="en-US" sz="2400" b="0" i="0" dirty="0">
                <a:solidFill>
                  <a:schemeClr val="tx1"/>
                </a:solidFill>
                <a:effectLst/>
                <a:latin typeface="Times New Roman" panose="02020603050405020304" pitchFamily="18" charset="0"/>
                <a:cs typeface="Times New Roman" panose="02020603050405020304" pitchFamily="18" charset="0"/>
              </a:rPr>
              <a:t>The grid independence test is a process used to find the optimal grid condition that has the smallest number of grids without generating a difference in the numerical results based on the evaluation of various grid conditions.</a:t>
            </a:r>
            <a:endParaRPr lang="en-US" sz="2400" dirty="0">
              <a:solidFill>
                <a:schemeClr val="tx1"/>
              </a:solidFill>
              <a:latin typeface="Times New Roman" panose="02020603050405020304" pitchFamily="18" charset="0"/>
              <a:cs typeface="Times New Roman" panose="02020603050405020304" pitchFamily="18" charset="0"/>
            </a:endParaRPr>
          </a:p>
          <a:p>
            <a:pPr>
              <a:lnSpc>
                <a:spcPct val="100000"/>
              </a:lnSpc>
            </a:pPr>
            <a:r>
              <a:rPr lang="en-US" sz="2400" dirty="0">
                <a:solidFill>
                  <a:schemeClr val="tx1"/>
                </a:solidFill>
                <a:latin typeface="Times New Roman" panose="02020603050405020304" pitchFamily="18" charset="0"/>
                <a:cs typeface="Times New Roman" panose="02020603050405020304" pitchFamily="18" charset="0"/>
              </a:rPr>
              <a:t>We had used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31840</a:t>
            </a:r>
            <a:r>
              <a:rPr lang="en-IN" sz="2400" dirty="0">
                <a:latin typeface="Times New Roman" panose="02020603050405020304" pitchFamily="18" charset="0"/>
                <a:cs typeface="Times New Roman" panose="02020603050405020304" pitchFamily="18" charset="0"/>
              </a:rPr>
              <a:t>, </a:t>
            </a:r>
            <a:r>
              <a:rPr lang="en-IN" sz="2400" b="0" i="0" u="none" strike="noStrike" dirty="0" smtClean="0">
                <a:solidFill>
                  <a:srgbClr val="000000"/>
                </a:solidFill>
                <a:effectLst/>
                <a:latin typeface="Times New Roman" panose="02020603050405020304" pitchFamily="18" charset="0"/>
                <a:cs typeface="Times New Roman" panose="02020603050405020304" pitchFamily="18" charset="0"/>
              </a:rPr>
              <a:t>60000</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111300</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341829</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757614</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1024458</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2296574 nodes for 22260</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44955</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87384</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287712</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662000</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903279</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2088000 number of elements, respectively to accomplish grid-sensitivity test.</a:t>
            </a:r>
          </a:p>
          <a:p>
            <a:pPr>
              <a:lnSpc>
                <a:spcPct val="100000"/>
              </a:lnSpc>
            </a:pPr>
            <a:r>
              <a:rPr lang="en-IN" sz="2400" dirty="0">
                <a:solidFill>
                  <a:srgbClr val="000000"/>
                </a:solidFill>
                <a:latin typeface="Times New Roman" panose="02020603050405020304" pitchFamily="18" charset="0"/>
                <a:cs typeface="Times New Roman" panose="02020603050405020304" pitchFamily="18" charset="0"/>
              </a:rPr>
              <a:t>The respective Nusselt numbers and mesh size is mentioned in table-1.</a:t>
            </a:r>
          </a:p>
          <a:p>
            <a:pPr>
              <a:lnSpc>
                <a:spcPct val="100000"/>
              </a:lnSpc>
            </a:pPr>
            <a:r>
              <a:rPr lang="en-IN" sz="2400" b="0" i="0" u="none" strike="noStrike" dirty="0">
                <a:solidFill>
                  <a:srgbClr val="000000"/>
                </a:solidFill>
                <a:effectLst/>
                <a:latin typeface="Times New Roman" panose="02020603050405020304" pitchFamily="18" charset="0"/>
                <a:cs typeface="Times New Roman" panose="02020603050405020304" pitchFamily="18" charset="0"/>
              </a:rPr>
              <a:t>To accomplish a optimal solution we used 1521856 elements and 1716900 nodes with a</a:t>
            </a:r>
            <a:r>
              <a:rPr lang="en-IN" sz="2400" dirty="0">
                <a:solidFill>
                  <a:srgbClr val="000000"/>
                </a:solidFill>
                <a:latin typeface="Times New Roman" panose="02020603050405020304" pitchFamily="18" charset="0"/>
                <a:cs typeface="Times New Roman" panose="02020603050405020304" pitchFamily="18" charset="0"/>
              </a:rPr>
              <a:t> mesh size of 0.45 mm.</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p>
            <a:pPr>
              <a:lnSpc>
                <a:spcPct val="100000"/>
              </a:lnSpc>
            </a:pPr>
            <a:endParaRPr lang="en-IN" sz="2400" b="0" i="0" u="none" strike="noStrike" dirty="0">
              <a:effectLst/>
              <a:latin typeface="Arial" panose="020B0604020202020204" pitchFamily="34" charset="0"/>
            </a:endParaRPr>
          </a:p>
          <a:p>
            <a:pPr>
              <a:lnSpc>
                <a:spcPct val="100000"/>
              </a:lnSpc>
            </a:pPr>
            <a:endParaRPr lang="en-IN" sz="2400" b="0" i="0" u="none" strike="noStrike" dirty="0">
              <a:effectLst/>
              <a:latin typeface="Times New Roman" panose="02020603050405020304" pitchFamily="18" charset="0"/>
              <a:cs typeface="Times New Roman" panose="02020603050405020304" pitchFamily="18" charset="0"/>
            </a:endParaRPr>
          </a:p>
          <a:p>
            <a:pPr>
              <a:lnSpc>
                <a:spcPct val="100000"/>
              </a:lnSpc>
            </a:pP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99687D7E-F8AF-E725-2CE2-A83C27A1F2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23</a:t>
            </a:fld>
            <a:endParaRPr lang="en-IN"/>
          </a:p>
        </p:txBody>
      </p:sp>
    </p:spTree>
    <p:extLst>
      <p:ext uri="{BB962C8B-B14F-4D97-AF65-F5344CB8AC3E}">
        <p14:creationId xmlns="" xmlns:p14="http://schemas.microsoft.com/office/powerpoint/2010/main" val="3103351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CC4744-4600-4273-3ED3-4B74CE8979F7}"/>
              </a:ext>
            </a:extLst>
          </p:cNvPr>
          <p:cNvSpPr>
            <a:spLocks noGrp="1"/>
          </p:cNvSpPr>
          <p:nvPr>
            <p:ph type="title"/>
          </p:nvPr>
        </p:nvSpPr>
        <p:spPr>
          <a:xfrm>
            <a:off x="116840" y="306282"/>
            <a:ext cx="10515600" cy="1325563"/>
          </a:xfrm>
        </p:spPr>
        <p:txBody>
          <a:bodyPr>
            <a:normAutofit/>
          </a:bodyPr>
          <a:lstStyle/>
          <a:p>
            <a:r>
              <a:rPr lang="en-US" sz="3200" b="1" dirty="0">
                <a:latin typeface="Times New Roman" panose="02020603050405020304" pitchFamily="18" charset="0"/>
                <a:cs typeface="Times New Roman" panose="02020603050405020304" pitchFamily="18" charset="0"/>
              </a:rPr>
              <a:t>Grid Independent Analysis:</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167156DB-2B58-DB04-00A1-BDA1D7BD6B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24</a:t>
            </a:fld>
            <a:endParaRPr lang="en-IN"/>
          </a:p>
        </p:txBody>
      </p:sp>
      <p:graphicFrame>
        <p:nvGraphicFramePr>
          <p:cNvPr id="6" name="Table 5">
            <a:extLst>
              <a:ext uri="{FF2B5EF4-FFF2-40B4-BE49-F238E27FC236}">
                <a16:creationId xmlns="" xmlns:a16="http://schemas.microsoft.com/office/drawing/2014/main" id="{CB445A4D-12D3-4F39-E9E9-BA15E351ED7E}"/>
              </a:ext>
            </a:extLst>
          </p:cNvPr>
          <p:cNvGraphicFramePr>
            <a:graphicFrameLocks noGrp="1"/>
          </p:cNvGraphicFramePr>
          <p:nvPr>
            <p:extLst>
              <p:ext uri="{D42A27DB-BD31-4B8C-83A1-F6EECF244321}">
                <p14:modId xmlns="" xmlns:p14="http://schemas.microsoft.com/office/powerpoint/2010/main" val="821734984"/>
              </p:ext>
            </p:extLst>
          </p:nvPr>
        </p:nvGraphicFramePr>
        <p:xfrm>
          <a:off x="471996" y="2032986"/>
          <a:ext cx="6365289" cy="3199290"/>
        </p:xfrm>
        <a:graphic>
          <a:graphicData uri="http://schemas.openxmlformats.org/drawingml/2006/table">
            <a:tbl>
              <a:tblPr>
                <a:tableStyleId>{5C22544A-7EE6-4342-B048-85BDC9FD1C3A}</a:tableStyleId>
              </a:tblPr>
              <a:tblGrid>
                <a:gridCol w="1154097">
                  <a:extLst>
                    <a:ext uri="{9D8B030D-6E8A-4147-A177-3AD203B41FA5}">
                      <a16:colId xmlns="" xmlns:a16="http://schemas.microsoft.com/office/drawing/2014/main" val="3716470729"/>
                    </a:ext>
                  </a:extLst>
                </a:gridCol>
                <a:gridCol w="1447060">
                  <a:extLst>
                    <a:ext uri="{9D8B030D-6E8A-4147-A177-3AD203B41FA5}">
                      <a16:colId xmlns="" xmlns:a16="http://schemas.microsoft.com/office/drawing/2014/main" val="4118732772"/>
                    </a:ext>
                  </a:extLst>
                </a:gridCol>
                <a:gridCol w="1491449">
                  <a:extLst>
                    <a:ext uri="{9D8B030D-6E8A-4147-A177-3AD203B41FA5}">
                      <a16:colId xmlns="" xmlns:a16="http://schemas.microsoft.com/office/drawing/2014/main" val="1849600108"/>
                    </a:ext>
                  </a:extLst>
                </a:gridCol>
                <a:gridCol w="2272683">
                  <a:extLst>
                    <a:ext uri="{9D8B030D-6E8A-4147-A177-3AD203B41FA5}">
                      <a16:colId xmlns="" xmlns:a16="http://schemas.microsoft.com/office/drawing/2014/main" val="1216776490"/>
                    </a:ext>
                  </a:extLst>
                </a:gridCol>
              </a:tblGrid>
              <a:tr h="305170">
                <a:tc>
                  <a:txBody>
                    <a:bodyPr/>
                    <a:lstStyle/>
                    <a:p>
                      <a:pPr algn="ctr"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M</a:t>
                      </a:r>
                      <a:r>
                        <a:rPr lang="en-IN" sz="1200" b="1" i="0" u="none" strike="noStrike" dirty="0" err="1">
                          <a:solidFill>
                            <a:srgbClr val="000000"/>
                          </a:solidFill>
                          <a:effectLst/>
                          <a:latin typeface="Times New Roman" panose="02020603050405020304" pitchFamily="18" charset="0"/>
                          <a:cs typeface="Times New Roman" panose="02020603050405020304" pitchFamily="18" charset="0"/>
                        </a:rPr>
                        <a:t>esh</a:t>
                      </a:r>
                      <a:r>
                        <a:rPr lang="en-IN" sz="1200" b="1" i="0" u="none" strike="noStrike" dirty="0">
                          <a:solidFill>
                            <a:srgbClr val="000000"/>
                          </a:solidFill>
                          <a:effectLst/>
                          <a:latin typeface="Times New Roman" panose="02020603050405020304" pitchFamily="18" charset="0"/>
                          <a:cs typeface="Times New Roman" panose="02020603050405020304" pitchFamily="18" charset="0"/>
                        </a:rPr>
                        <a:t>-Size</a:t>
                      </a:r>
                    </a:p>
                  </a:txBody>
                  <a:tcPr marL="7620" marR="7620" marT="7620" marB="0" anchor="b"/>
                </a:tc>
                <a:tc>
                  <a:txBody>
                    <a:bodyPr/>
                    <a:lstStyle/>
                    <a:p>
                      <a:pPr algn="ctr"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N</a:t>
                      </a:r>
                      <a:r>
                        <a:rPr lang="en-IN" sz="1200" b="1" i="0" u="none" strike="noStrike" dirty="0">
                          <a:solidFill>
                            <a:srgbClr val="000000"/>
                          </a:solidFill>
                          <a:effectLst/>
                          <a:latin typeface="Times New Roman" panose="02020603050405020304" pitchFamily="18" charset="0"/>
                          <a:cs typeface="Times New Roman" panose="02020603050405020304" pitchFamily="18" charset="0"/>
                        </a:rPr>
                        <a:t>umber of Nodes</a:t>
                      </a: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No of Elements</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Nusselt number</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 xmlns:a16="http://schemas.microsoft.com/office/drawing/2014/main" val="2549221520"/>
                  </a:ext>
                </a:extLst>
              </a:tr>
              <a:tr h="411702">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    2.5 mm</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31840</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22260</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4.144</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 xmlns:a16="http://schemas.microsoft.com/office/drawing/2014/main" val="1760374147"/>
                  </a:ext>
                </a:extLst>
              </a:tr>
              <a:tr h="411702">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    2 mm</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60000</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44955</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4.053</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 xmlns:a16="http://schemas.microsoft.com/office/drawing/2014/main" val="2234603044"/>
                  </a:ext>
                </a:extLst>
              </a:tr>
              <a:tr h="411702">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1.5mm</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111300</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87384</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4.463</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 xmlns:a16="http://schemas.microsoft.com/office/drawing/2014/main" val="1962777039"/>
                  </a:ext>
                </a:extLst>
              </a:tr>
              <a:tr h="411702">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1mm</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341829</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287712</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3.616</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 xmlns:a16="http://schemas.microsoft.com/office/drawing/2014/main" val="49348345"/>
                  </a:ext>
                </a:extLst>
              </a:tr>
              <a:tr h="411702">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0.75 mm</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757614</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662000</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3.503</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 xmlns:a16="http://schemas.microsoft.com/office/drawing/2014/main" val="468454215"/>
                  </a:ext>
                </a:extLst>
              </a:tr>
              <a:tr h="423908">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0.65mm</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1024458</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903279</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3.505</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 xmlns:a16="http://schemas.microsoft.com/office/drawing/2014/main" val="2715359869"/>
                  </a:ext>
                </a:extLst>
              </a:tr>
              <a:tr h="411702">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0.5mm</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2296574</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2088000</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3.413</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 xmlns:a16="http://schemas.microsoft.com/office/drawing/2014/main" val="1185316675"/>
                  </a:ext>
                </a:extLst>
              </a:tr>
            </a:tbl>
          </a:graphicData>
        </a:graphic>
      </p:graphicFrame>
      <p:graphicFrame>
        <p:nvGraphicFramePr>
          <p:cNvPr id="7" name="Chart 6">
            <a:extLst>
              <a:ext uri="{FF2B5EF4-FFF2-40B4-BE49-F238E27FC236}">
                <a16:creationId xmlns="" xmlns:a16="http://schemas.microsoft.com/office/drawing/2014/main" id="{21A36347-C833-1F7A-B47F-BA8916FC8D27}"/>
              </a:ext>
            </a:extLst>
          </p:cNvPr>
          <p:cNvGraphicFramePr>
            <a:graphicFrameLocks/>
          </p:cNvGraphicFramePr>
          <p:nvPr>
            <p:extLst>
              <p:ext uri="{D42A27DB-BD31-4B8C-83A1-F6EECF244321}">
                <p14:modId xmlns="" xmlns:p14="http://schemas.microsoft.com/office/powerpoint/2010/main" val="130559852"/>
              </p:ext>
            </p:extLst>
          </p:nvPr>
        </p:nvGraphicFramePr>
        <p:xfrm>
          <a:off x="7148004" y="2373031"/>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 xmlns:a16="http://schemas.microsoft.com/office/drawing/2014/main" id="{533E2B04-D2A3-CB30-FC17-D241E5C6936E}"/>
              </a:ext>
            </a:extLst>
          </p:cNvPr>
          <p:cNvSpPr txBox="1"/>
          <p:nvPr/>
        </p:nvSpPr>
        <p:spPr>
          <a:xfrm>
            <a:off x="606640" y="5339597"/>
            <a:ext cx="609599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Table-1: Nusselt Numbers for different Mesh size taken at 0% volume concentration and Richardson number equal to 0.1</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 xmlns:a16="http://schemas.microsoft.com/office/drawing/2014/main" id="{0486E4E2-9995-588D-1F80-CDB6AE88DD6E}"/>
              </a:ext>
            </a:extLst>
          </p:cNvPr>
          <p:cNvSpPr txBox="1"/>
          <p:nvPr/>
        </p:nvSpPr>
        <p:spPr>
          <a:xfrm>
            <a:off x="7026183" y="5339597"/>
            <a:ext cx="5255580" cy="307777"/>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 Nusselt number vs No of Elements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653295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2A3417-3435-9E2F-2876-01A0DAC83588}"/>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Data Reduction:</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CD9B35DE-D983-7885-3451-8DA0089F9843}"/>
              </a:ext>
            </a:extLst>
          </p:cNvPr>
          <p:cNvSpPr>
            <a:spLocks noGrp="1"/>
          </p:cNvSpPr>
          <p:nvPr>
            <p:ph type="body" idx="1"/>
          </p:nvPr>
        </p:nvSpPr>
        <p:spPr>
          <a:xfrm>
            <a:off x="838200" y="1494025"/>
            <a:ext cx="10515600" cy="4351338"/>
          </a:xfrm>
        </p:spPr>
        <p:txBody>
          <a:bodyPr>
            <a:normAutofit/>
          </a:bodyPr>
          <a:lstStyle/>
          <a:p>
            <a:pPr>
              <a:lnSpc>
                <a:spcPct val="100000"/>
              </a:lnSpc>
            </a:pPr>
            <a:r>
              <a:rPr lang="en-US" sz="2400" dirty="0">
                <a:latin typeface="Times New Roman" panose="02020603050405020304" pitchFamily="18" charset="0"/>
                <a:cs typeface="Times New Roman" panose="02020603050405020304" pitchFamily="18" charset="0"/>
              </a:rPr>
              <a:t>The dimensionless parameters of Reynolds number, </a:t>
            </a:r>
            <a:r>
              <a:rPr lang="en-US" sz="2400" dirty="0" err="1">
                <a:latin typeface="Times New Roman" panose="02020603050405020304" pitchFamily="18" charset="0"/>
                <a:cs typeface="Times New Roman" panose="02020603050405020304" pitchFamily="18" charset="0"/>
              </a:rPr>
              <a:t>Grashof</a:t>
            </a:r>
            <a:r>
              <a:rPr lang="en-US" sz="2400" dirty="0">
                <a:latin typeface="Times New Roman" panose="02020603050405020304" pitchFamily="18" charset="0"/>
                <a:cs typeface="Times New Roman" panose="02020603050405020304" pitchFamily="18" charset="0"/>
              </a:rPr>
              <a:t> number, Richardson number, Nusselt number and friction factor are considered for the data reduction and they are expressed by the following relations:</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43656074-C9E0-3794-3FFE-A3E616EF43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25</a:t>
            </a:fld>
            <a:endParaRPr lang="en-IN"/>
          </a:p>
        </p:txBody>
      </p:sp>
      <p:pic>
        <p:nvPicPr>
          <p:cNvPr id="8" name="Picture 7">
            <a:extLst>
              <a:ext uri="{FF2B5EF4-FFF2-40B4-BE49-F238E27FC236}">
                <a16:creationId xmlns="" xmlns:a16="http://schemas.microsoft.com/office/drawing/2014/main" id="{EF121F16-EB23-8979-B203-B133CE7D8181}"/>
              </a:ext>
            </a:extLst>
          </p:cNvPr>
          <p:cNvPicPr>
            <a:picLocks noChangeAspect="1"/>
          </p:cNvPicPr>
          <p:nvPr/>
        </p:nvPicPr>
        <p:blipFill>
          <a:blip r:embed="rId2"/>
          <a:stretch>
            <a:fillRect/>
          </a:stretch>
        </p:blipFill>
        <p:spPr>
          <a:xfrm>
            <a:off x="4651609" y="2835642"/>
            <a:ext cx="1917866" cy="3009721"/>
          </a:xfrm>
          <a:prstGeom prst="rect">
            <a:avLst/>
          </a:prstGeom>
        </p:spPr>
      </p:pic>
      <p:sp>
        <p:nvSpPr>
          <p:cNvPr id="9" name="TextBox 8">
            <a:extLst>
              <a:ext uri="{FF2B5EF4-FFF2-40B4-BE49-F238E27FC236}">
                <a16:creationId xmlns="" xmlns:a16="http://schemas.microsoft.com/office/drawing/2014/main" id="{6B854315-DBC3-F5A6-DBD8-35EBD8548398}"/>
              </a:ext>
            </a:extLst>
          </p:cNvPr>
          <p:cNvSpPr txBox="1"/>
          <p:nvPr/>
        </p:nvSpPr>
        <p:spPr>
          <a:xfrm>
            <a:off x="1047565" y="5784989"/>
            <a:ext cx="10306235" cy="70788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Where V is average inlet velocity, q is heat flux, Tw and Tm represents the average surface temperature and bulk fluid temperature, respectively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350260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1F2F9E-D2EC-13CA-4AAC-3C44BDB3655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Material Properties of Particles:</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95DB9F10-E6DC-6E52-3297-667D4AB1486E}"/>
              </a:ext>
            </a:extLst>
          </p:cNvPr>
          <p:cNvSpPr>
            <a:spLocks noGrp="1"/>
          </p:cNvSpPr>
          <p:nvPr>
            <p:ph type="body" idx="1"/>
          </p:nvPr>
        </p:nvSpPr>
        <p:spPr/>
        <p:txBody>
          <a:bodyPr>
            <a:normAutofit/>
          </a:bodyPr>
          <a:lstStyle/>
          <a:p>
            <a:pPr>
              <a:lnSpc>
                <a:spcPct val="100000"/>
              </a:lnSpc>
            </a:pPr>
            <a:r>
              <a:rPr lang="en-US" sz="2400" dirty="0">
                <a:latin typeface="Times New Roman" panose="02020603050405020304" pitchFamily="18" charset="0"/>
                <a:cs typeface="Times New Roman" panose="02020603050405020304" pitchFamily="18" charset="0"/>
              </a:rPr>
              <a:t>Here we are using three nanoparticles infused in base fluid water, those are Aluminum oxide, titanium oxide and silicon oxide. There respective material properties are shown below:</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5FA760DC-325E-F86A-E8D4-230DD7F276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26</a:t>
            </a:fld>
            <a:endParaRPr lang="en-IN"/>
          </a:p>
        </p:txBody>
      </p:sp>
      <p:graphicFrame>
        <p:nvGraphicFramePr>
          <p:cNvPr id="5" name="Table 5">
            <a:extLst>
              <a:ext uri="{FF2B5EF4-FFF2-40B4-BE49-F238E27FC236}">
                <a16:creationId xmlns="" xmlns:a16="http://schemas.microsoft.com/office/drawing/2014/main" id="{1828A7F7-FEBF-CBF9-8818-6F55180235A9}"/>
              </a:ext>
            </a:extLst>
          </p:cNvPr>
          <p:cNvGraphicFramePr>
            <a:graphicFrameLocks noGrp="1"/>
          </p:cNvGraphicFramePr>
          <p:nvPr>
            <p:extLst>
              <p:ext uri="{D42A27DB-BD31-4B8C-83A1-F6EECF244321}">
                <p14:modId xmlns="" xmlns:p14="http://schemas.microsoft.com/office/powerpoint/2010/main" val="915688492"/>
              </p:ext>
            </p:extLst>
          </p:nvPr>
        </p:nvGraphicFramePr>
        <p:xfrm>
          <a:off x="1092938" y="3772029"/>
          <a:ext cx="10006123" cy="1473200"/>
        </p:xfrm>
        <a:graphic>
          <a:graphicData uri="http://schemas.openxmlformats.org/drawingml/2006/table">
            <a:tbl>
              <a:tblPr firstRow="1" bandRow="1">
                <a:tableStyleId>{5C22544A-7EE6-4342-B048-85BDC9FD1C3A}</a:tableStyleId>
              </a:tblPr>
              <a:tblGrid>
                <a:gridCol w="1084066">
                  <a:extLst>
                    <a:ext uri="{9D8B030D-6E8A-4147-A177-3AD203B41FA5}">
                      <a16:colId xmlns="" xmlns:a16="http://schemas.microsoft.com/office/drawing/2014/main" val="927085565"/>
                    </a:ext>
                  </a:extLst>
                </a:gridCol>
                <a:gridCol w="1633491">
                  <a:extLst>
                    <a:ext uri="{9D8B030D-6E8A-4147-A177-3AD203B41FA5}">
                      <a16:colId xmlns="" xmlns:a16="http://schemas.microsoft.com/office/drawing/2014/main" val="2368103277"/>
                    </a:ext>
                  </a:extLst>
                </a:gridCol>
                <a:gridCol w="1571348">
                  <a:extLst>
                    <a:ext uri="{9D8B030D-6E8A-4147-A177-3AD203B41FA5}">
                      <a16:colId xmlns="" xmlns:a16="http://schemas.microsoft.com/office/drawing/2014/main" val="4057124842"/>
                    </a:ext>
                  </a:extLst>
                </a:gridCol>
                <a:gridCol w="1846555">
                  <a:extLst>
                    <a:ext uri="{9D8B030D-6E8A-4147-A177-3AD203B41FA5}">
                      <a16:colId xmlns="" xmlns:a16="http://schemas.microsoft.com/office/drawing/2014/main" val="452439683"/>
                    </a:ext>
                  </a:extLst>
                </a:gridCol>
                <a:gridCol w="1660124">
                  <a:extLst>
                    <a:ext uri="{9D8B030D-6E8A-4147-A177-3AD203B41FA5}">
                      <a16:colId xmlns="" xmlns:a16="http://schemas.microsoft.com/office/drawing/2014/main" val="1764677959"/>
                    </a:ext>
                  </a:extLst>
                </a:gridCol>
                <a:gridCol w="2210539">
                  <a:extLst>
                    <a:ext uri="{9D8B030D-6E8A-4147-A177-3AD203B41FA5}">
                      <a16:colId xmlns="" xmlns:a16="http://schemas.microsoft.com/office/drawing/2014/main" val="3426102115"/>
                    </a:ext>
                  </a:extLst>
                </a:gridCol>
              </a:tblGrid>
              <a:tr h="370840">
                <a:tc>
                  <a:txBody>
                    <a:bodyPr/>
                    <a:lstStyle/>
                    <a:p>
                      <a:pPr algn="ctr"/>
                      <a:r>
                        <a:rPr lang="en-US" dirty="0"/>
                        <a:t>Material</a:t>
                      </a: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 xmlns:a16="http://schemas.microsoft.com/office/drawing/2014/main" val="3142421682"/>
                  </a:ext>
                </a:extLst>
              </a:tr>
              <a:tr h="370840">
                <a:tc>
                  <a:txBody>
                    <a:bodyPr/>
                    <a:lstStyle/>
                    <a:p>
                      <a:pPr algn="ctr"/>
                      <a:r>
                        <a:rPr lang="en-IN" sz="1400" dirty="0">
                          <a:latin typeface="Times New Roman" panose="02020603050405020304" pitchFamily="18" charset="0"/>
                          <a:cs typeface="Times New Roman" panose="02020603050405020304" pitchFamily="18" charset="0"/>
                        </a:rPr>
                        <a:t>Al</a:t>
                      </a:r>
                      <a:r>
                        <a:rPr lang="en-IN" sz="1400" baseline="-25000" dirty="0">
                          <a:latin typeface="Times New Roman" panose="02020603050405020304" pitchFamily="18" charset="0"/>
                          <a:cs typeface="Times New Roman" panose="02020603050405020304" pitchFamily="18" charset="0"/>
                        </a:rPr>
                        <a:t>2</a:t>
                      </a:r>
                      <a:r>
                        <a:rPr lang="en-IN" sz="1400" dirty="0">
                          <a:latin typeface="Times New Roman" panose="02020603050405020304" pitchFamily="18" charset="0"/>
                          <a:cs typeface="Times New Roman" panose="02020603050405020304" pitchFamily="18" charset="0"/>
                        </a:rPr>
                        <a:t>O</a:t>
                      </a:r>
                      <a:r>
                        <a:rPr lang="en-IN" sz="1400" baseline="-25000" dirty="0">
                          <a:latin typeface="Times New Roman" panose="02020603050405020304" pitchFamily="18" charset="0"/>
                          <a:cs typeface="Times New Roman" panose="02020603050405020304" pitchFamily="18" charset="0"/>
                        </a:rPr>
                        <a:t>3</a:t>
                      </a:r>
                      <a:endParaRPr lang="en-IN" dirty="0"/>
                    </a:p>
                  </a:txBody>
                  <a:tcPr/>
                </a:tc>
                <a:tc>
                  <a:txBody>
                    <a:bodyPr/>
                    <a:lstStyle/>
                    <a:p>
                      <a:pPr algn="ctr"/>
                      <a:r>
                        <a:rPr lang="en-US" dirty="0"/>
                        <a:t>3880</a:t>
                      </a:r>
                      <a:endParaRPr lang="en-IN" dirty="0"/>
                    </a:p>
                  </a:txBody>
                  <a:tcPr/>
                </a:tc>
                <a:tc>
                  <a:txBody>
                    <a:bodyPr/>
                    <a:lstStyle/>
                    <a:p>
                      <a:pPr algn="ctr"/>
                      <a:r>
                        <a:rPr lang="en-US" dirty="0"/>
                        <a:t>773</a:t>
                      </a:r>
                      <a:endParaRPr lang="en-IN" dirty="0"/>
                    </a:p>
                  </a:txBody>
                  <a:tcPr/>
                </a:tc>
                <a:tc>
                  <a:txBody>
                    <a:bodyPr/>
                    <a:lstStyle/>
                    <a:p>
                      <a:pPr algn="ctr"/>
                      <a:r>
                        <a:rPr lang="en-US" dirty="0"/>
                        <a:t>//</a:t>
                      </a:r>
                      <a:endParaRPr lang="en-IN" dirty="0"/>
                    </a:p>
                  </a:txBody>
                  <a:tcPr/>
                </a:tc>
                <a:tc>
                  <a:txBody>
                    <a:bodyPr/>
                    <a:lstStyle/>
                    <a:p>
                      <a:pPr algn="ctr"/>
                      <a:r>
                        <a:rPr lang="en-US" dirty="0"/>
                        <a:t>//</a:t>
                      </a:r>
                      <a:endParaRPr lang="en-IN" dirty="0"/>
                    </a:p>
                  </a:txBody>
                  <a:tcPr/>
                </a:tc>
                <a:tc>
                  <a:txBody>
                    <a:bodyPr/>
                    <a:lstStyle/>
                    <a:p>
                      <a:pPr algn="ctr"/>
                      <a:r>
                        <a:rPr lang="en-US" dirty="0"/>
                        <a:t>36</a:t>
                      </a:r>
                      <a:endParaRPr lang="en-IN" dirty="0"/>
                    </a:p>
                  </a:txBody>
                  <a:tcPr/>
                </a:tc>
                <a:extLst>
                  <a:ext uri="{0D108BD9-81ED-4DB2-BD59-A6C34878D82A}">
                    <a16:rowId xmlns="" xmlns:a16="http://schemas.microsoft.com/office/drawing/2014/main" val="1052332197"/>
                  </a:ext>
                </a:extLst>
              </a:tr>
              <a:tr h="370840">
                <a:tc>
                  <a:txBody>
                    <a:bodyPr/>
                    <a:lstStyle/>
                    <a:p>
                      <a:pPr algn="ctr"/>
                      <a:r>
                        <a:rPr lang="en-US" dirty="0"/>
                        <a:t>Water</a:t>
                      </a:r>
                      <a:endParaRPr lang="en-IN" dirty="0"/>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2.10e-4</a:t>
                      </a:r>
                      <a:endParaRPr lang="en-IN" dirty="0"/>
                    </a:p>
                  </a:txBody>
                  <a:tcPr/>
                </a:tc>
                <a:tc>
                  <a:txBody>
                    <a:bodyPr/>
                    <a:lstStyle/>
                    <a:p>
                      <a:pPr algn="ctr"/>
                      <a:r>
                        <a:rPr lang="en-US" dirty="0"/>
                        <a:t>993e-6</a:t>
                      </a:r>
                      <a:endParaRPr lang="en-IN" dirty="0"/>
                    </a:p>
                  </a:txBody>
                  <a:tcPr/>
                </a:tc>
                <a:tc>
                  <a:txBody>
                    <a:bodyPr/>
                    <a:lstStyle/>
                    <a:p>
                      <a:pPr algn="ctr"/>
                      <a:r>
                        <a:rPr lang="en-US" dirty="0"/>
                        <a:t>0.597</a:t>
                      </a:r>
                      <a:endParaRPr lang="en-IN" dirty="0"/>
                    </a:p>
                  </a:txBody>
                  <a:tcPr/>
                </a:tc>
                <a:extLst>
                  <a:ext uri="{0D108BD9-81ED-4DB2-BD59-A6C34878D82A}">
                    <a16:rowId xmlns="" xmlns:a16="http://schemas.microsoft.com/office/drawing/2014/main" val="2500549046"/>
                  </a:ext>
                </a:extLst>
              </a:tr>
            </a:tbl>
          </a:graphicData>
        </a:graphic>
      </p:graphicFrame>
      <p:sp>
        <p:nvSpPr>
          <p:cNvPr id="6" name="TextBox 5">
            <a:extLst>
              <a:ext uri="{FF2B5EF4-FFF2-40B4-BE49-F238E27FC236}">
                <a16:creationId xmlns="" xmlns:a16="http://schemas.microsoft.com/office/drawing/2014/main" id="{E9F040E9-A616-7A56-2A06-79973DAF9257}"/>
              </a:ext>
            </a:extLst>
          </p:cNvPr>
          <p:cNvSpPr txBox="1"/>
          <p:nvPr/>
        </p:nvSpPr>
        <p:spPr>
          <a:xfrm>
            <a:off x="3674616" y="5478918"/>
            <a:ext cx="4935984" cy="307777"/>
          </a:xfrm>
          <a:prstGeom prst="rect">
            <a:avLst/>
          </a:prstGeom>
          <a:noFill/>
        </p:spPr>
        <p:txBody>
          <a:bodyPr wrap="square" rtlCol="0">
            <a:spAutoFit/>
          </a:bodyPr>
          <a:lstStyle/>
          <a:p>
            <a:r>
              <a:rPr lang="en-US" dirty="0"/>
              <a:t>Table-2: Aluminum oxide Material properties at T=293 K.</a:t>
            </a:r>
            <a:endParaRPr lang="en-IN" dirty="0"/>
          </a:p>
        </p:txBody>
      </p:sp>
    </p:spTree>
    <p:extLst>
      <p:ext uri="{BB962C8B-B14F-4D97-AF65-F5344CB8AC3E}">
        <p14:creationId xmlns="" xmlns:p14="http://schemas.microsoft.com/office/powerpoint/2010/main" val="3954549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B05165-E5B8-5E51-1BD8-7EF5BCD3C59C}"/>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Material Properties of Particles:</a:t>
            </a:r>
            <a:endParaRPr lang="en-IN" sz="3200" dirty="0"/>
          </a:p>
        </p:txBody>
      </p:sp>
      <p:sp>
        <p:nvSpPr>
          <p:cNvPr id="4" name="Slide Number Placeholder 3">
            <a:extLst>
              <a:ext uri="{FF2B5EF4-FFF2-40B4-BE49-F238E27FC236}">
                <a16:creationId xmlns="" xmlns:a16="http://schemas.microsoft.com/office/drawing/2014/main" id="{05E92FD7-3DBC-B00B-069B-EB86E3F682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27</a:t>
            </a:fld>
            <a:endParaRPr lang="en-IN"/>
          </a:p>
        </p:txBody>
      </p:sp>
      <p:graphicFrame>
        <p:nvGraphicFramePr>
          <p:cNvPr id="5" name="Table 5">
            <a:extLst>
              <a:ext uri="{FF2B5EF4-FFF2-40B4-BE49-F238E27FC236}">
                <a16:creationId xmlns="" xmlns:a16="http://schemas.microsoft.com/office/drawing/2014/main" id="{79801FFD-4E0A-56F5-7908-40DBC325BEBB}"/>
              </a:ext>
            </a:extLst>
          </p:cNvPr>
          <p:cNvGraphicFramePr>
            <a:graphicFrameLocks noGrp="1"/>
          </p:cNvGraphicFramePr>
          <p:nvPr>
            <p:extLst>
              <p:ext uri="{D42A27DB-BD31-4B8C-83A1-F6EECF244321}">
                <p14:modId xmlns="" xmlns:p14="http://schemas.microsoft.com/office/powerpoint/2010/main" val="2998633992"/>
              </p:ext>
            </p:extLst>
          </p:nvPr>
        </p:nvGraphicFramePr>
        <p:xfrm>
          <a:off x="838200" y="1805943"/>
          <a:ext cx="10006123" cy="1473200"/>
        </p:xfrm>
        <a:graphic>
          <a:graphicData uri="http://schemas.openxmlformats.org/drawingml/2006/table">
            <a:tbl>
              <a:tblPr firstRow="1" bandRow="1">
                <a:tableStyleId>{5C22544A-7EE6-4342-B048-85BDC9FD1C3A}</a:tableStyleId>
              </a:tblPr>
              <a:tblGrid>
                <a:gridCol w="1084066">
                  <a:extLst>
                    <a:ext uri="{9D8B030D-6E8A-4147-A177-3AD203B41FA5}">
                      <a16:colId xmlns="" xmlns:a16="http://schemas.microsoft.com/office/drawing/2014/main" val="927085565"/>
                    </a:ext>
                  </a:extLst>
                </a:gridCol>
                <a:gridCol w="1633491">
                  <a:extLst>
                    <a:ext uri="{9D8B030D-6E8A-4147-A177-3AD203B41FA5}">
                      <a16:colId xmlns="" xmlns:a16="http://schemas.microsoft.com/office/drawing/2014/main" val="2368103277"/>
                    </a:ext>
                  </a:extLst>
                </a:gridCol>
                <a:gridCol w="1571348">
                  <a:extLst>
                    <a:ext uri="{9D8B030D-6E8A-4147-A177-3AD203B41FA5}">
                      <a16:colId xmlns="" xmlns:a16="http://schemas.microsoft.com/office/drawing/2014/main" val="4057124842"/>
                    </a:ext>
                  </a:extLst>
                </a:gridCol>
                <a:gridCol w="1846555">
                  <a:extLst>
                    <a:ext uri="{9D8B030D-6E8A-4147-A177-3AD203B41FA5}">
                      <a16:colId xmlns="" xmlns:a16="http://schemas.microsoft.com/office/drawing/2014/main" val="452439683"/>
                    </a:ext>
                  </a:extLst>
                </a:gridCol>
                <a:gridCol w="1660124">
                  <a:extLst>
                    <a:ext uri="{9D8B030D-6E8A-4147-A177-3AD203B41FA5}">
                      <a16:colId xmlns="" xmlns:a16="http://schemas.microsoft.com/office/drawing/2014/main" val="1764677959"/>
                    </a:ext>
                  </a:extLst>
                </a:gridCol>
                <a:gridCol w="2210539">
                  <a:extLst>
                    <a:ext uri="{9D8B030D-6E8A-4147-A177-3AD203B41FA5}">
                      <a16:colId xmlns="" xmlns:a16="http://schemas.microsoft.com/office/drawing/2014/main" val="3426102115"/>
                    </a:ext>
                  </a:extLst>
                </a:gridCol>
              </a:tblGrid>
              <a:tr h="370840">
                <a:tc>
                  <a:txBody>
                    <a:bodyPr/>
                    <a:lstStyle/>
                    <a:p>
                      <a:pPr algn="ctr"/>
                      <a:r>
                        <a:rPr lang="en-US" dirty="0"/>
                        <a:t>Material</a:t>
                      </a: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 xmlns:a16="http://schemas.microsoft.com/office/drawing/2014/main" val="3142421682"/>
                  </a:ext>
                </a:extLst>
              </a:tr>
              <a:tr h="370840">
                <a:tc>
                  <a:txBody>
                    <a:bodyPr/>
                    <a:lstStyle/>
                    <a:p>
                      <a:pPr algn="ctr"/>
                      <a:r>
                        <a:rPr lang="en-IN" sz="1400" dirty="0">
                          <a:latin typeface="Times New Roman" panose="02020603050405020304" pitchFamily="18" charset="0"/>
                          <a:cs typeface="Times New Roman" panose="02020603050405020304" pitchFamily="18" charset="0"/>
                        </a:rPr>
                        <a:t>TiO</a:t>
                      </a:r>
                      <a:r>
                        <a:rPr lang="en-IN" sz="1400" baseline="-25000" dirty="0">
                          <a:latin typeface="Times New Roman" panose="02020603050405020304" pitchFamily="18" charset="0"/>
                          <a:cs typeface="Times New Roman" panose="02020603050405020304" pitchFamily="18" charset="0"/>
                        </a:rPr>
                        <a:t>2</a:t>
                      </a:r>
                      <a:endParaRPr lang="en-IN" dirty="0"/>
                    </a:p>
                  </a:txBody>
                  <a:tcPr/>
                </a:tc>
                <a:tc>
                  <a:txBody>
                    <a:bodyPr/>
                    <a:lstStyle/>
                    <a:p>
                      <a:pPr algn="ctr"/>
                      <a:r>
                        <a:rPr lang="en-US" dirty="0"/>
                        <a:t>4250</a:t>
                      </a:r>
                      <a:endParaRPr lang="en-IN" dirty="0"/>
                    </a:p>
                  </a:txBody>
                  <a:tcPr/>
                </a:tc>
                <a:tc>
                  <a:txBody>
                    <a:bodyPr/>
                    <a:lstStyle/>
                    <a:p>
                      <a:pPr algn="ctr"/>
                      <a:r>
                        <a:rPr lang="en-US" dirty="0"/>
                        <a:t>686.2</a:t>
                      </a:r>
                      <a:endParaRPr lang="en-IN" dirty="0"/>
                    </a:p>
                  </a:txBody>
                  <a:tcPr/>
                </a:tc>
                <a:tc>
                  <a:txBody>
                    <a:bodyPr/>
                    <a:lstStyle/>
                    <a:p>
                      <a:pPr algn="ctr"/>
                      <a:r>
                        <a:rPr lang="en-US" dirty="0"/>
                        <a:t>2.6e-8</a:t>
                      </a:r>
                      <a:endParaRPr lang="en-IN" dirty="0"/>
                    </a:p>
                  </a:txBody>
                  <a:tcPr/>
                </a:tc>
                <a:tc>
                  <a:txBody>
                    <a:bodyPr/>
                    <a:lstStyle/>
                    <a:p>
                      <a:pPr algn="ctr"/>
                      <a:r>
                        <a:rPr lang="en-US" dirty="0"/>
                        <a:t>//</a:t>
                      </a:r>
                      <a:endParaRPr lang="en-IN" dirty="0"/>
                    </a:p>
                  </a:txBody>
                  <a:tcPr/>
                </a:tc>
                <a:tc>
                  <a:txBody>
                    <a:bodyPr/>
                    <a:lstStyle/>
                    <a:p>
                      <a:pPr algn="ctr"/>
                      <a:r>
                        <a:rPr lang="en-US" dirty="0"/>
                        <a:t>8.9</a:t>
                      </a:r>
                      <a:endParaRPr lang="en-IN" dirty="0"/>
                    </a:p>
                  </a:txBody>
                  <a:tcPr/>
                </a:tc>
                <a:extLst>
                  <a:ext uri="{0D108BD9-81ED-4DB2-BD59-A6C34878D82A}">
                    <a16:rowId xmlns="" xmlns:a16="http://schemas.microsoft.com/office/drawing/2014/main" val="1052332197"/>
                  </a:ext>
                </a:extLst>
              </a:tr>
              <a:tr h="370840">
                <a:tc>
                  <a:txBody>
                    <a:bodyPr/>
                    <a:lstStyle/>
                    <a:p>
                      <a:pPr algn="ctr"/>
                      <a:r>
                        <a:rPr lang="en-US" dirty="0"/>
                        <a:t>Water</a:t>
                      </a:r>
                      <a:endParaRPr lang="en-IN" dirty="0"/>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2.10e-4</a:t>
                      </a:r>
                      <a:endParaRPr lang="en-IN" dirty="0"/>
                    </a:p>
                  </a:txBody>
                  <a:tcPr/>
                </a:tc>
                <a:tc>
                  <a:txBody>
                    <a:bodyPr/>
                    <a:lstStyle/>
                    <a:p>
                      <a:pPr algn="ctr"/>
                      <a:r>
                        <a:rPr lang="en-US" dirty="0"/>
                        <a:t>993e-6</a:t>
                      </a:r>
                      <a:endParaRPr lang="en-IN" dirty="0"/>
                    </a:p>
                  </a:txBody>
                  <a:tcPr/>
                </a:tc>
                <a:tc>
                  <a:txBody>
                    <a:bodyPr/>
                    <a:lstStyle/>
                    <a:p>
                      <a:pPr algn="ctr"/>
                      <a:r>
                        <a:rPr lang="en-US" dirty="0"/>
                        <a:t>0.597</a:t>
                      </a:r>
                      <a:endParaRPr lang="en-IN" dirty="0"/>
                    </a:p>
                  </a:txBody>
                  <a:tcPr/>
                </a:tc>
                <a:extLst>
                  <a:ext uri="{0D108BD9-81ED-4DB2-BD59-A6C34878D82A}">
                    <a16:rowId xmlns="" xmlns:a16="http://schemas.microsoft.com/office/drawing/2014/main" val="2500549046"/>
                  </a:ext>
                </a:extLst>
              </a:tr>
            </a:tbl>
          </a:graphicData>
        </a:graphic>
      </p:graphicFrame>
      <p:sp>
        <p:nvSpPr>
          <p:cNvPr id="6" name="TextBox 5">
            <a:extLst>
              <a:ext uri="{FF2B5EF4-FFF2-40B4-BE49-F238E27FC236}">
                <a16:creationId xmlns="" xmlns:a16="http://schemas.microsoft.com/office/drawing/2014/main" id="{C7C32F51-4E4E-D0F4-188E-B26DFB4D1504}"/>
              </a:ext>
            </a:extLst>
          </p:cNvPr>
          <p:cNvSpPr txBox="1"/>
          <p:nvPr/>
        </p:nvSpPr>
        <p:spPr>
          <a:xfrm>
            <a:off x="3628008" y="3438658"/>
            <a:ext cx="4935984" cy="307777"/>
          </a:xfrm>
          <a:prstGeom prst="rect">
            <a:avLst/>
          </a:prstGeom>
          <a:noFill/>
        </p:spPr>
        <p:txBody>
          <a:bodyPr wrap="square" rtlCol="0">
            <a:spAutoFit/>
          </a:bodyPr>
          <a:lstStyle/>
          <a:p>
            <a:r>
              <a:rPr lang="en-US" dirty="0"/>
              <a:t>Table-3: Titanium oxide Material properties at T=293 K.</a:t>
            </a:r>
            <a:endParaRPr lang="en-IN" dirty="0"/>
          </a:p>
        </p:txBody>
      </p:sp>
      <p:graphicFrame>
        <p:nvGraphicFramePr>
          <p:cNvPr id="7" name="Table 5">
            <a:extLst>
              <a:ext uri="{FF2B5EF4-FFF2-40B4-BE49-F238E27FC236}">
                <a16:creationId xmlns="" xmlns:a16="http://schemas.microsoft.com/office/drawing/2014/main" id="{0BBD9741-BAA2-BDCD-C263-8A4309B487E8}"/>
              </a:ext>
            </a:extLst>
          </p:cNvPr>
          <p:cNvGraphicFramePr>
            <a:graphicFrameLocks noGrp="1"/>
          </p:cNvGraphicFramePr>
          <p:nvPr>
            <p:extLst>
              <p:ext uri="{D42A27DB-BD31-4B8C-83A1-F6EECF244321}">
                <p14:modId xmlns="" xmlns:p14="http://schemas.microsoft.com/office/powerpoint/2010/main" val="391051539"/>
              </p:ext>
            </p:extLst>
          </p:nvPr>
        </p:nvGraphicFramePr>
        <p:xfrm>
          <a:off x="838200" y="4388282"/>
          <a:ext cx="10006123" cy="1473200"/>
        </p:xfrm>
        <a:graphic>
          <a:graphicData uri="http://schemas.openxmlformats.org/drawingml/2006/table">
            <a:tbl>
              <a:tblPr firstRow="1" bandRow="1">
                <a:tableStyleId>{5C22544A-7EE6-4342-B048-85BDC9FD1C3A}</a:tableStyleId>
              </a:tblPr>
              <a:tblGrid>
                <a:gridCol w="1084066">
                  <a:extLst>
                    <a:ext uri="{9D8B030D-6E8A-4147-A177-3AD203B41FA5}">
                      <a16:colId xmlns="" xmlns:a16="http://schemas.microsoft.com/office/drawing/2014/main" val="927085565"/>
                    </a:ext>
                  </a:extLst>
                </a:gridCol>
                <a:gridCol w="1633491">
                  <a:extLst>
                    <a:ext uri="{9D8B030D-6E8A-4147-A177-3AD203B41FA5}">
                      <a16:colId xmlns="" xmlns:a16="http://schemas.microsoft.com/office/drawing/2014/main" val="2368103277"/>
                    </a:ext>
                  </a:extLst>
                </a:gridCol>
                <a:gridCol w="1571348">
                  <a:extLst>
                    <a:ext uri="{9D8B030D-6E8A-4147-A177-3AD203B41FA5}">
                      <a16:colId xmlns="" xmlns:a16="http://schemas.microsoft.com/office/drawing/2014/main" val="4057124842"/>
                    </a:ext>
                  </a:extLst>
                </a:gridCol>
                <a:gridCol w="1846555">
                  <a:extLst>
                    <a:ext uri="{9D8B030D-6E8A-4147-A177-3AD203B41FA5}">
                      <a16:colId xmlns="" xmlns:a16="http://schemas.microsoft.com/office/drawing/2014/main" val="452439683"/>
                    </a:ext>
                  </a:extLst>
                </a:gridCol>
                <a:gridCol w="1660124">
                  <a:extLst>
                    <a:ext uri="{9D8B030D-6E8A-4147-A177-3AD203B41FA5}">
                      <a16:colId xmlns="" xmlns:a16="http://schemas.microsoft.com/office/drawing/2014/main" val="1764677959"/>
                    </a:ext>
                  </a:extLst>
                </a:gridCol>
                <a:gridCol w="2210539">
                  <a:extLst>
                    <a:ext uri="{9D8B030D-6E8A-4147-A177-3AD203B41FA5}">
                      <a16:colId xmlns="" xmlns:a16="http://schemas.microsoft.com/office/drawing/2014/main" val="3426102115"/>
                    </a:ext>
                  </a:extLst>
                </a:gridCol>
              </a:tblGrid>
              <a:tr h="370840">
                <a:tc>
                  <a:txBody>
                    <a:bodyPr/>
                    <a:lstStyle/>
                    <a:p>
                      <a:pPr algn="ctr"/>
                      <a:r>
                        <a:rPr lang="en-US" dirty="0"/>
                        <a:t>Material</a:t>
                      </a: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 xmlns:a16="http://schemas.microsoft.com/office/drawing/2014/main" val="3142421682"/>
                  </a:ext>
                </a:extLst>
              </a:tr>
              <a:tr h="370840">
                <a:tc>
                  <a:txBody>
                    <a:bodyPr/>
                    <a:lstStyle/>
                    <a:p>
                      <a:pPr algn="ctr"/>
                      <a:r>
                        <a:rPr lang="en-IN" sz="1400" dirty="0">
                          <a:latin typeface="Times New Roman" panose="02020603050405020304" pitchFamily="18" charset="0"/>
                          <a:cs typeface="Times New Roman" panose="02020603050405020304" pitchFamily="18" charset="0"/>
                        </a:rPr>
                        <a:t>SiO</a:t>
                      </a:r>
                      <a:r>
                        <a:rPr lang="en-IN" sz="1400" baseline="-25000" dirty="0">
                          <a:latin typeface="Times New Roman" panose="02020603050405020304" pitchFamily="18" charset="0"/>
                          <a:cs typeface="Times New Roman" panose="02020603050405020304" pitchFamily="18" charset="0"/>
                        </a:rPr>
                        <a:t>2</a:t>
                      </a:r>
                      <a:endParaRPr lang="en-IN" dirty="0"/>
                    </a:p>
                  </a:txBody>
                  <a:tcPr/>
                </a:tc>
                <a:tc>
                  <a:txBody>
                    <a:bodyPr/>
                    <a:lstStyle/>
                    <a:p>
                      <a:pPr algn="ctr"/>
                      <a:r>
                        <a:rPr lang="en-US" dirty="0"/>
                        <a:t>2220</a:t>
                      </a:r>
                      <a:endParaRPr lang="en-IN" dirty="0"/>
                    </a:p>
                  </a:txBody>
                  <a:tcPr/>
                </a:tc>
                <a:tc>
                  <a:txBody>
                    <a:bodyPr/>
                    <a:lstStyle/>
                    <a:p>
                      <a:pPr algn="ctr"/>
                      <a:r>
                        <a:rPr lang="en-US" dirty="0"/>
                        <a:t>745</a:t>
                      </a:r>
                      <a:endParaRPr lang="en-IN" dirty="0"/>
                    </a:p>
                  </a:txBody>
                  <a:tcPr/>
                </a:tc>
                <a:tc>
                  <a:txBody>
                    <a:bodyPr/>
                    <a:lstStyle/>
                    <a:p>
                      <a:pPr algn="ctr"/>
                      <a:r>
                        <a:rPr lang="en-US" dirty="0"/>
                        <a:t>4e-6</a:t>
                      </a:r>
                      <a:endParaRPr lang="en-IN" dirty="0"/>
                    </a:p>
                  </a:txBody>
                  <a:tcPr/>
                </a:tc>
                <a:tc>
                  <a:txBody>
                    <a:bodyPr/>
                    <a:lstStyle/>
                    <a:p>
                      <a:pPr algn="ctr"/>
                      <a:r>
                        <a:rPr lang="en-US" dirty="0"/>
                        <a:t>//</a:t>
                      </a:r>
                      <a:endParaRPr lang="en-IN" dirty="0"/>
                    </a:p>
                  </a:txBody>
                  <a:tcPr/>
                </a:tc>
                <a:tc>
                  <a:txBody>
                    <a:bodyPr/>
                    <a:lstStyle/>
                    <a:p>
                      <a:pPr algn="ctr"/>
                      <a:r>
                        <a:rPr lang="en-US" dirty="0"/>
                        <a:t>10.4</a:t>
                      </a:r>
                      <a:endParaRPr lang="en-IN" dirty="0"/>
                    </a:p>
                  </a:txBody>
                  <a:tcPr/>
                </a:tc>
                <a:extLst>
                  <a:ext uri="{0D108BD9-81ED-4DB2-BD59-A6C34878D82A}">
                    <a16:rowId xmlns="" xmlns:a16="http://schemas.microsoft.com/office/drawing/2014/main" val="1052332197"/>
                  </a:ext>
                </a:extLst>
              </a:tr>
              <a:tr h="370840">
                <a:tc>
                  <a:txBody>
                    <a:bodyPr/>
                    <a:lstStyle/>
                    <a:p>
                      <a:pPr algn="ctr"/>
                      <a:r>
                        <a:rPr lang="en-US" dirty="0"/>
                        <a:t>Water</a:t>
                      </a:r>
                      <a:endParaRPr lang="en-IN" dirty="0"/>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2.10e-4</a:t>
                      </a:r>
                      <a:endParaRPr lang="en-IN" dirty="0"/>
                    </a:p>
                  </a:txBody>
                  <a:tcPr/>
                </a:tc>
                <a:tc>
                  <a:txBody>
                    <a:bodyPr/>
                    <a:lstStyle/>
                    <a:p>
                      <a:pPr algn="ctr"/>
                      <a:r>
                        <a:rPr lang="en-US" dirty="0"/>
                        <a:t>993e-6</a:t>
                      </a:r>
                      <a:endParaRPr lang="en-IN" dirty="0"/>
                    </a:p>
                  </a:txBody>
                  <a:tcPr/>
                </a:tc>
                <a:tc>
                  <a:txBody>
                    <a:bodyPr/>
                    <a:lstStyle/>
                    <a:p>
                      <a:pPr algn="ctr"/>
                      <a:r>
                        <a:rPr lang="en-US" dirty="0"/>
                        <a:t>0.597</a:t>
                      </a:r>
                      <a:endParaRPr lang="en-IN" dirty="0"/>
                    </a:p>
                  </a:txBody>
                  <a:tcPr/>
                </a:tc>
                <a:extLst>
                  <a:ext uri="{0D108BD9-81ED-4DB2-BD59-A6C34878D82A}">
                    <a16:rowId xmlns="" xmlns:a16="http://schemas.microsoft.com/office/drawing/2014/main" val="2500549046"/>
                  </a:ext>
                </a:extLst>
              </a:tr>
            </a:tbl>
          </a:graphicData>
        </a:graphic>
      </p:graphicFrame>
      <p:sp>
        <p:nvSpPr>
          <p:cNvPr id="8" name="TextBox 7">
            <a:extLst>
              <a:ext uri="{FF2B5EF4-FFF2-40B4-BE49-F238E27FC236}">
                <a16:creationId xmlns="" xmlns:a16="http://schemas.microsoft.com/office/drawing/2014/main" id="{AF9A6EC2-ED81-C9DB-4CF4-3C7F182255B9}"/>
              </a:ext>
            </a:extLst>
          </p:cNvPr>
          <p:cNvSpPr txBox="1"/>
          <p:nvPr/>
        </p:nvSpPr>
        <p:spPr>
          <a:xfrm>
            <a:off x="3628008" y="5955027"/>
            <a:ext cx="4935984" cy="307777"/>
          </a:xfrm>
          <a:prstGeom prst="rect">
            <a:avLst/>
          </a:prstGeom>
          <a:noFill/>
        </p:spPr>
        <p:txBody>
          <a:bodyPr wrap="square" rtlCol="0">
            <a:spAutoFit/>
          </a:bodyPr>
          <a:lstStyle/>
          <a:p>
            <a:r>
              <a:rPr lang="en-US" dirty="0"/>
              <a:t>Table-4: Silicon oxide Material properties at T=293 K.</a:t>
            </a:r>
            <a:endParaRPr lang="en-IN" dirty="0"/>
          </a:p>
        </p:txBody>
      </p:sp>
    </p:spTree>
    <p:extLst>
      <p:ext uri="{BB962C8B-B14F-4D97-AF65-F5344CB8AC3E}">
        <p14:creationId xmlns="" xmlns:p14="http://schemas.microsoft.com/office/powerpoint/2010/main" val="3989788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6A8176-D810-DFC2-45A4-ED728D867085}"/>
              </a:ext>
            </a:extLst>
          </p:cNvPr>
          <p:cNvSpPr>
            <a:spLocks noGrp="1"/>
          </p:cNvSpPr>
          <p:nvPr>
            <p:ph type="title"/>
          </p:nvPr>
        </p:nvSpPr>
        <p:spPr>
          <a:xfrm>
            <a:off x="838200" y="723644"/>
            <a:ext cx="10515600" cy="1325563"/>
          </a:xfrm>
        </p:spPr>
        <p:txBody>
          <a:bodyPr>
            <a:normAutofit/>
          </a:bodyPr>
          <a:lstStyle/>
          <a:p>
            <a:r>
              <a:rPr lang="en-US" sz="3200" b="1" dirty="0">
                <a:latin typeface="Times New Roman" panose="02020603050405020304" pitchFamily="18" charset="0"/>
                <a:cs typeface="Times New Roman" panose="02020603050405020304" pitchFamily="18" charset="0"/>
              </a:rPr>
              <a:t>Correlations formulas varying by volumetric concentrations:</a:t>
            </a:r>
            <a:endParaRPr lang="en-IN" sz="3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16AE1047-E5DE-8EC0-C78F-86CE4FE466D7}"/>
              </a:ext>
            </a:extLst>
          </p:cNvPr>
          <p:cNvPicPr>
            <a:picLocks noChangeAspect="1"/>
          </p:cNvPicPr>
          <p:nvPr/>
        </p:nvPicPr>
        <p:blipFill>
          <a:blip r:embed="rId2"/>
          <a:stretch>
            <a:fillRect/>
          </a:stretch>
        </p:blipFill>
        <p:spPr>
          <a:xfrm>
            <a:off x="2235058" y="2138566"/>
            <a:ext cx="8076992" cy="1632815"/>
          </a:xfrm>
          <a:prstGeom prst="rect">
            <a:avLst/>
          </a:prstGeom>
        </p:spPr>
      </p:pic>
      <p:sp>
        <p:nvSpPr>
          <p:cNvPr id="4" name="Slide Number Placeholder 3">
            <a:extLst>
              <a:ext uri="{FF2B5EF4-FFF2-40B4-BE49-F238E27FC236}">
                <a16:creationId xmlns="" xmlns:a16="http://schemas.microsoft.com/office/drawing/2014/main" id="{9BC0FFAA-371F-8C81-F650-445F526353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28</a:t>
            </a:fld>
            <a:endParaRPr lang="en-IN"/>
          </a:p>
        </p:txBody>
      </p:sp>
      <p:pic>
        <p:nvPicPr>
          <p:cNvPr id="6" name="Picture 5">
            <a:extLst>
              <a:ext uri="{FF2B5EF4-FFF2-40B4-BE49-F238E27FC236}">
                <a16:creationId xmlns="" xmlns:a16="http://schemas.microsoft.com/office/drawing/2014/main" id="{C677524E-FC52-51FE-206F-88D6082FFE8C}"/>
              </a:ext>
            </a:extLst>
          </p:cNvPr>
          <p:cNvPicPr>
            <a:picLocks noChangeAspect="1"/>
          </p:cNvPicPr>
          <p:nvPr/>
        </p:nvPicPr>
        <p:blipFill>
          <a:blip r:embed="rId3"/>
          <a:stretch>
            <a:fillRect/>
          </a:stretch>
        </p:blipFill>
        <p:spPr>
          <a:xfrm>
            <a:off x="3669717" y="3642848"/>
            <a:ext cx="4852563" cy="806867"/>
          </a:xfrm>
          <a:prstGeom prst="rect">
            <a:avLst/>
          </a:prstGeom>
        </p:spPr>
      </p:pic>
      <p:sp>
        <p:nvSpPr>
          <p:cNvPr id="8" name="TextBox 7">
            <a:extLst>
              <a:ext uri="{FF2B5EF4-FFF2-40B4-BE49-F238E27FC236}">
                <a16:creationId xmlns="" xmlns:a16="http://schemas.microsoft.com/office/drawing/2014/main" id="{A9F05CC3-A570-FE45-71EB-EB66D3C6EFB3}"/>
              </a:ext>
            </a:extLst>
          </p:cNvPr>
          <p:cNvSpPr txBox="1"/>
          <p:nvPr/>
        </p:nvSpPr>
        <p:spPr>
          <a:xfrm>
            <a:off x="2235058" y="4368684"/>
            <a:ext cx="8127506" cy="923330"/>
          </a:xfrm>
          <a:prstGeom prst="rect">
            <a:avLst/>
          </a:prstGeom>
          <a:noFill/>
        </p:spPr>
        <p:txBody>
          <a:bodyPr wrap="square">
            <a:spAutoFit/>
          </a:bodyPr>
          <a:lstStyle/>
          <a:p>
            <a:r>
              <a:rPr lang="en-US" sz="1800" b="0" i="0" dirty="0">
                <a:solidFill>
                  <a:srgbClr val="333333"/>
                </a:solidFill>
                <a:effectLst/>
                <a:latin typeface="Times New Roman" panose="02020603050405020304" pitchFamily="18" charset="0"/>
                <a:cs typeface="Times New Roman" panose="02020603050405020304" pitchFamily="18" charset="0"/>
              </a:rPr>
              <a:t>With                                in which </a:t>
            </a:r>
            <a:r>
              <a:rPr lang="en-US" sz="1800" b="0" i="1" dirty="0">
                <a:solidFill>
                  <a:srgbClr val="333333"/>
                </a:solidFill>
                <a:effectLst/>
                <a:latin typeface="Times New Roman" panose="02020603050405020304" pitchFamily="18" charset="0"/>
                <a:cs typeface="Times New Roman" panose="02020603050405020304" pitchFamily="18" charset="0"/>
              </a:rPr>
              <a:t>M</a:t>
            </a:r>
            <a:r>
              <a:rPr lang="en-US" sz="1800" b="0" i="0" dirty="0">
                <a:solidFill>
                  <a:srgbClr val="333333"/>
                </a:solidFill>
                <a:effectLst/>
                <a:latin typeface="Times New Roman" panose="02020603050405020304" pitchFamily="18" charset="0"/>
                <a:cs typeface="Times New Roman" panose="02020603050405020304" pitchFamily="18" charset="0"/>
              </a:rPr>
              <a:t> is the molecular weight of the base fluid, </a:t>
            </a:r>
            <a:r>
              <a:rPr lang="en-US" sz="1800" b="0" i="1" dirty="0">
                <a:solidFill>
                  <a:srgbClr val="333333"/>
                </a:solidFill>
                <a:effectLst/>
                <a:latin typeface="Times New Roman" panose="02020603050405020304" pitchFamily="18" charset="0"/>
                <a:cs typeface="Times New Roman" panose="02020603050405020304" pitchFamily="18" charset="0"/>
              </a:rPr>
              <a:t>N</a:t>
            </a:r>
            <a:r>
              <a:rPr lang="en-US" sz="1800" b="0" i="0" dirty="0">
                <a:solidFill>
                  <a:srgbClr val="333333"/>
                </a:solidFill>
                <a:effectLst/>
                <a:latin typeface="Times New Roman" panose="02020603050405020304" pitchFamily="18" charset="0"/>
                <a:cs typeface="Times New Roman" panose="02020603050405020304" pitchFamily="18" charset="0"/>
              </a:rPr>
              <a:t> is the Avogadro number, and </a:t>
            </a:r>
            <a:r>
              <a:rPr lang="en-US" sz="1800" b="0" i="1" dirty="0">
                <a:solidFill>
                  <a:srgbClr val="333333"/>
                </a:solidFill>
                <a:effectLst/>
                <a:latin typeface="Times New Roman" panose="02020603050405020304" pitchFamily="18" charset="0"/>
                <a:cs typeface="Times New Roman" panose="02020603050405020304" pitchFamily="18" charset="0"/>
              </a:rPr>
              <a:t>ρ</a:t>
            </a:r>
            <a:r>
              <a:rPr lang="en-US" sz="1800" b="0" i="1" baseline="-25000" dirty="0">
                <a:solidFill>
                  <a:srgbClr val="333333"/>
                </a:solidFill>
                <a:effectLst/>
                <a:latin typeface="Times New Roman" panose="02020603050405020304" pitchFamily="18" charset="0"/>
                <a:cs typeface="Times New Roman" panose="02020603050405020304" pitchFamily="18" charset="0"/>
              </a:rPr>
              <a:t>f</a:t>
            </a:r>
            <a:r>
              <a:rPr lang="en-US" sz="1800" b="0" i="0" baseline="-25000" dirty="0">
                <a:solidFill>
                  <a:srgbClr val="333333"/>
                </a:solidFill>
                <a:effectLst/>
                <a:latin typeface="Times New Roman" panose="02020603050405020304" pitchFamily="18" charset="0"/>
                <a:cs typeface="Times New Roman" panose="02020603050405020304" pitchFamily="18" charset="0"/>
              </a:rPr>
              <a:t>,0</a:t>
            </a:r>
            <a:r>
              <a:rPr lang="en-US" sz="1800" b="0" i="0" dirty="0">
                <a:solidFill>
                  <a:srgbClr val="333333"/>
                </a:solidFill>
                <a:effectLst/>
                <a:latin typeface="Times New Roman" panose="02020603050405020304" pitchFamily="18" charset="0"/>
                <a:cs typeface="Times New Roman" panose="02020603050405020304" pitchFamily="18" charset="0"/>
              </a:rPr>
              <a:t> is the mass density of the base fluid calculated at </a:t>
            </a:r>
            <a:r>
              <a:rPr lang="en-US" sz="1800" b="0" i="1" dirty="0">
                <a:solidFill>
                  <a:srgbClr val="333333"/>
                </a:solidFill>
                <a:effectLst/>
                <a:latin typeface="Times New Roman" panose="02020603050405020304" pitchFamily="18" charset="0"/>
                <a:cs typeface="Times New Roman" panose="02020603050405020304" pitchFamily="18" charset="0"/>
              </a:rPr>
              <a:t>T</a:t>
            </a:r>
            <a:r>
              <a:rPr lang="en-US" sz="1800" b="0" i="0" dirty="0">
                <a:solidFill>
                  <a:srgbClr val="333333"/>
                </a:solidFill>
                <a:effectLst/>
                <a:latin typeface="Times New Roman" panose="02020603050405020304" pitchFamily="18" charset="0"/>
                <a:cs typeface="Times New Roman" panose="02020603050405020304" pitchFamily="18" charset="0"/>
              </a:rPr>
              <a:t> = 293 K</a:t>
            </a: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 xmlns:a16="http://schemas.microsoft.com/office/drawing/2014/main" id="{DE55BF02-200F-960A-1BE5-C54F11004BAD}"/>
              </a:ext>
            </a:extLst>
          </p:cNvPr>
          <p:cNvPicPr>
            <a:picLocks noChangeAspect="1"/>
          </p:cNvPicPr>
          <p:nvPr/>
        </p:nvPicPr>
        <p:blipFill>
          <a:blip r:embed="rId4"/>
          <a:stretch>
            <a:fillRect/>
          </a:stretch>
        </p:blipFill>
        <p:spPr>
          <a:xfrm>
            <a:off x="2826803" y="4397848"/>
            <a:ext cx="1685827" cy="320307"/>
          </a:xfrm>
          <a:prstGeom prst="rect">
            <a:avLst/>
          </a:prstGeom>
        </p:spPr>
      </p:pic>
      <p:pic>
        <p:nvPicPr>
          <p:cNvPr id="12" name="Picture 11">
            <a:extLst>
              <a:ext uri="{FF2B5EF4-FFF2-40B4-BE49-F238E27FC236}">
                <a16:creationId xmlns="" xmlns:a16="http://schemas.microsoft.com/office/drawing/2014/main" id="{090D8B89-0EFE-CC29-1757-ABA9983B8283}"/>
              </a:ext>
            </a:extLst>
          </p:cNvPr>
          <p:cNvPicPr>
            <a:picLocks noChangeAspect="1"/>
          </p:cNvPicPr>
          <p:nvPr/>
        </p:nvPicPr>
        <p:blipFill>
          <a:blip r:embed="rId5"/>
          <a:stretch>
            <a:fillRect/>
          </a:stretch>
        </p:blipFill>
        <p:spPr>
          <a:xfrm>
            <a:off x="3296369" y="5321178"/>
            <a:ext cx="5954370" cy="707541"/>
          </a:xfrm>
          <a:prstGeom prst="rect">
            <a:avLst/>
          </a:prstGeom>
        </p:spPr>
      </p:pic>
    </p:spTree>
    <p:extLst>
      <p:ext uri="{BB962C8B-B14F-4D97-AF65-F5344CB8AC3E}">
        <p14:creationId xmlns="" xmlns:p14="http://schemas.microsoft.com/office/powerpoint/2010/main" val="2986129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BAFC67-A0F7-5D73-C0F9-794393FDC245}"/>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Thermo-Physical Properties of Nanofluids:</a:t>
            </a:r>
            <a:endParaRPr lang="en-IN" sz="3200" dirty="0"/>
          </a:p>
        </p:txBody>
      </p:sp>
      <p:sp>
        <p:nvSpPr>
          <p:cNvPr id="3" name="Text Placeholder 2">
            <a:extLst>
              <a:ext uri="{FF2B5EF4-FFF2-40B4-BE49-F238E27FC236}">
                <a16:creationId xmlns="" xmlns:a16="http://schemas.microsoft.com/office/drawing/2014/main" id="{0212C904-8C2D-D8D1-E8EC-EA64E8E3C32A}"/>
              </a:ext>
            </a:extLst>
          </p:cNvPr>
          <p:cNvSpPr>
            <a:spLocks noGrp="1"/>
          </p:cNvSpPr>
          <p:nvPr>
            <p:ph type="body" idx="1"/>
          </p:nvPr>
        </p:nvSpPr>
        <p:spPr/>
        <p:txBody>
          <a:bodyPr/>
          <a:lstStyle/>
          <a:p>
            <a:pPr>
              <a:lnSpc>
                <a:spcPct val="100000"/>
              </a:lnSpc>
            </a:pPr>
            <a:r>
              <a:rPr lang="en-US" sz="2400" dirty="0">
                <a:latin typeface="Times New Roman" panose="02020603050405020304" pitchFamily="18" charset="0"/>
                <a:cs typeface="Times New Roman" panose="02020603050405020304" pitchFamily="18" charset="0"/>
              </a:rPr>
              <a:t>Here we are using water based Aluminum oxide, Titanium oxide and Silicon oxide nanofluids. There respective Thermo-Physical properties are shown below:</a:t>
            </a:r>
          </a:p>
          <a:p>
            <a:pPr marL="114300" indent="0">
              <a:lnSpc>
                <a:spcPct val="100000"/>
              </a:lnSpc>
              <a:buNone/>
            </a:pPr>
            <a:endParaRPr lang="en-IN" sz="2400" dirty="0">
              <a:latin typeface="Times New Roman" panose="02020603050405020304" pitchFamily="18" charset="0"/>
              <a:cs typeface="Times New Roman" panose="02020603050405020304" pitchFamily="18" charset="0"/>
            </a:endParaRPr>
          </a:p>
          <a:p>
            <a:endParaRPr lang="en-IN" dirty="0"/>
          </a:p>
        </p:txBody>
      </p:sp>
      <p:sp>
        <p:nvSpPr>
          <p:cNvPr id="4" name="Slide Number Placeholder 3">
            <a:extLst>
              <a:ext uri="{FF2B5EF4-FFF2-40B4-BE49-F238E27FC236}">
                <a16:creationId xmlns="" xmlns:a16="http://schemas.microsoft.com/office/drawing/2014/main" id="{0ECC31A4-96A7-6D9F-850F-DA2C999738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29</a:t>
            </a:fld>
            <a:endParaRPr lang="en-IN"/>
          </a:p>
        </p:txBody>
      </p:sp>
      <p:graphicFrame>
        <p:nvGraphicFramePr>
          <p:cNvPr id="6" name="Table 6">
            <a:extLst>
              <a:ext uri="{FF2B5EF4-FFF2-40B4-BE49-F238E27FC236}">
                <a16:creationId xmlns="" xmlns:a16="http://schemas.microsoft.com/office/drawing/2014/main" id="{07D22A03-8C6B-5E67-83F1-932D6A1609B9}"/>
              </a:ext>
            </a:extLst>
          </p:cNvPr>
          <p:cNvGraphicFramePr>
            <a:graphicFrameLocks noGrp="1"/>
          </p:cNvGraphicFramePr>
          <p:nvPr>
            <p:extLst>
              <p:ext uri="{D42A27DB-BD31-4B8C-83A1-F6EECF244321}">
                <p14:modId xmlns="" xmlns:p14="http://schemas.microsoft.com/office/powerpoint/2010/main" val="4160402275"/>
              </p:ext>
            </p:extLst>
          </p:nvPr>
        </p:nvGraphicFramePr>
        <p:xfrm>
          <a:off x="1197500" y="3507255"/>
          <a:ext cx="10041629" cy="2214880"/>
        </p:xfrm>
        <a:graphic>
          <a:graphicData uri="http://schemas.openxmlformats.org/drawingml/2006/table">
            <a:tbl>
              <a:tblPr firstRow="1" bandRow="1">
                <a:tableStyleId>{5C22544A-7EE6-4342-B048-85BDC9FD1C3A}</a:tableStyleId>
              </a:tblPr>
              <a:tblGrid>
                <a:gridCol w="1505287">
                  <a:extLst>
                    <a:ext uri="{9D8B030D-6E8A-4147-A177-3AD203B41FA5}">
                      <a16:colId xmlns="" xmlns:a16="http://schemas.microsoft.com/office/drawing/2014/main" val="934211682"/>
                    </a:ext>
                  </a:extLst>
                </a:gridCol>
                <a:gridCol w="1549590">
                  <a:extLst>
                    <a:ext uri="{9D8B030D-6E8A-4147-A177-3AD203B41FA5}">
                      <a16:colId xmlns="" xmlns:a16="http://schemas.microsoft.com/office/drawing/2014/main" val="1873711354"/>
                    </a:ext>
                  </a:extLst>
                </a:gridCol>
                <a:gridCol w="1486157">
                  <a:extLst>
                    <a:ext uri="{9D8B030D-6E8A-4147-A177-3AD203B41FA5}">
                      <a16:colId xmlns="" xmlns:a16="http://schemas.microsoft.com/office/drawing/2014/main" val="2120564476"/>
                    </a:ext>
                  </a:extLst>
                </a:gridCol>
                <a:gridCol w="1957378">
                  <a:extLst>
                    <a:ext uri="{9D8B030D-6E8A-4147-A177-3AD203B41FA5}">
                      <a16:colId xmlns="" xmlns:a16="http://schemas.microsoft.com/office/drawing/2014/main" val="3682931566"/>
                    </a:ext>
                  </a:extLst>
                </a:gridCol>
                <a:gridCol w="1536865">
                  <a:extLst>
                    <a:ext uri="{9D8B030D-6E8A-4147-A177-3AD203B41FA5}">
                      <a16:colId xmlns="" xmlns:a16="http://schemas.microsoft.com/office/drawing/2014/main" val="1165736770"/>
                    </a:ext>
                  </a:extLst>
                </a:gridCol>
                <a:gridCol w="2006352">
                  <a:extLst>
                    <a:ext uri="{9D8B030D-6E8A-4147-A177-3AD203B41FA5}">
                      <a16:colId xmlns="" xmlns:a16="http://schemas.microsoft.com/office/drawing/2014/main" val="320531865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Volume concentration</a:t>
                      </a: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 xmlns:a16="http://schemas.microsoft.com/office/drawing/2014/main" val="1577348000"/>
                  </a:ext>
                </a:extLst>
              </a:tr>
              <a:tr h="370840">
                <a:tc>
                  <a:txBody>
                    <a:bodyPr/>
                    <a:lstStyle/>
                    <a:p>
                      <a:pPr algn="ctr"/>
                      <a:r>
                        <a:rPr lang="en-US" dirty="0"/>
                        <a:t>0%</a:t>
                      </a:r>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2.1e-4</a:t>
                      </a:r>
                      <a:endParaRPr lang="en-IN" dirty="0"/>
                    </a:p>
                  </a:txBody>
                  <a:tcPr/>
                </a:tc>
                <a:tc>
                  <a:txBody>
                    <a:bodyPr/>
                    <a:lstStyle/>
                    <a:p>
                      <a:pPr algn="ctr"/>
                      <a:r>
                        <a:rPr lang="en-US" dirty="0"/>
                        <a:t>993e-6</a:t>
                      </a:r>
                      <a:endParaRPr lang="en-IN" dirty="0"/>
                    </a:p>
                  </a:txBody>
                  <a:tcPr/>
                </a:tc>
                <a:tc>
                  <a:txBody>
                    <a:bodyPr/>
                    <a:lstStyle/>
                    <a:p>
                      <a:pPr algn="ctr"/>
                      <a:r>
                        <a:rPr lang="en-US" dirty="0"/>
                        <a:t>0.597</a:t>
                      </a:r>
                      <a:endParaRPr lang="en-IN" dirty="0"/>
                    </a:p>
                  </a:txBody>
                  <a:tcPr/>
                </a:tc>
                <a:extLst>
                  <a:ext uri="{0D108BD9-81ED-4DB2-BD59-A6C34878D82A}">
                    <a16:rowId xmlns="" xmlns:a16="http://schemas.microsoft.com/office/drawing/2014/main" val="2742920245"/>
                  </a:ext>
                </a:extLst>
              </a:tr>
              <a:tr h="370840">
                <a:tc>
                  <a:txBody>
                    <a:bodyPr/>
                    <a:lstStyle/>
                    <a:p>
                      <a:pPr algn="ctr"/>
                      <a:r>
                        <a:rPr lang="en-US" dirty="0"/>
                        <a:t>1%</a:t>
                      </a:r>
                      <a:endParaRPr lang="en-IN" dirty="0"/>
                    </a:p>
                  </a:txBody>
                  <a:tcPr/>
                </a:tc>
                <a:tc>
                  <a:txBody>
                    <a:bodyPr/>
                    <a:lstStyle/>
                    <a:p>
                      <a:pPr algn="ctr"/>
                      <a:r>
                        <a:rPr lang="en-US" dirty="0"/>
                        <a:t>1027</a:t>
                      </a:r>
                      <a:endParaRPr lang="en-IN" dirty="0"/>
                    </a:p>
                  </a:txBody>
                  <a:tcPr/>
                </a:tc>
                <a:tc>
                  <a:txBody>
                    <a:bodyPr/>
                    <a:lstStyle/>
                    <a:p>
                      <a:pPr algn="ctr"/>
                      <a:r>
                        <a:rPr lang="en-US" dirty="0"/>
                        <a:t>4053</a:t>
                      </a:r>
                      <a:endParaRPr lang="en-IN" dirty="0"/>
                    </a:p>
                  </a:txBody>
                  <a:tcPr/>
                </a:tc>
                <a:tc>
                  <a:txBody>
                    <a:bodyPr/>
                    <a:lstStyle/>
                    <a:p>
                      <a:pPr algn="ctr"/>
                      <a:r>
                        <a:rPr lang="en-US" dirty="0"/>
                        <a:t>2.098e-4</a:t>
                      </a:r>
                      <a:endParaRPr lang="en-IN" dirty="0"/>
                    </a:p>
                  </a:txBody>
                  <a:tcPr/>
                </a:tc>
                <a:tc>
                  <a:txBody>
                    <a:bodyPr/>
                    <a:lstStyle/>
                    <a:p>
                      <a:pPr algn="ctr"/>
                      <a:r>
                        <a:rPr lang="en-US" dirty="0"/>
                        <a:t>1082e-6</a:t>
                      </a:r>
                      <a:endParaRPr lang="en-IN" dirty="0"/>
                    </a:p>
                  </a:txBody>
                  <a:tcPr/>
                </a:tc>
                <a:tc>
                  <a:txBody>
                    <a:bodyPr/>
                    <a:lstStyle/>
                    <a:p>
                      <a:pPr algn="ctr"/>
                      <a:r>
                        <a:rPr lang="en-US" dirty="0"/>
                        <a:t>0.622</a:t>
                      </a:r>
                      <a:endParaRPr lang="en-IN" dirty="0"/>
                    </a:p>
                  </a:txBody>
                  <a:tcPr/>
                </a:tc>
                <a:extLst>
                  <a:ext uri="{0D108BD9-81ED-4DB2-BD59-A6C34878D82A}">
                    <a16:rowId xmlns="" xmlns:a16="http://schemas.microsoft.com/office/drawing/2014/main" val="1900315664"/>
                  </a:ext>
                </a:extLst>
              </a:tr>
              <a:tr h="370840">
                <a:tc>
                  <a:txBody>
                    <a:bodyPr/>
                    <a:lstStyle/>
                    <a:p>
                      <a:pPr algn="ctr"/>
                      <a:r>
                        <a:rPr lang="en-US" dirty="0"/>
                        <a:t>2%</a:t>
                      </a:r>
                      <a:endParaRPr lang="en-IN" dirty="0"/>
                    </a:p>
                  </a:txBody>
                  <a:tcPr/>
                </a:tc>
                <a:tc>
                  <a:txBody>
                    <a:bodyPr/>
                    <a:lstStyle/>
                    <a:p>
                      <a:pPr algn="ctr"/>
                      <a:r>
                        <a:rPr lang="en-US" dirty="0"/>
                        <a:t>1056</a:t>
                      </a:r>
                      <a:endParaRPr lang="en-IN" dirty="0"/>
                    </a:p>
                  </a:txBody>
                  <a:tcPr/>
                </a:tc>
                <a:tc>
                  <a:txBody>
                    <a:bodyPr/>
                    <a:lstStyle/>
                    <a:p>
                      <a:pPr algn="ctr"/>
                      <a:r>
                        <a:rPr lang="en-US" dirty="0"/>
                        <a:t>3931</a:t>
                      </a:r>
                      <a:endParaRPr lang="en-IN" dirty="0"/>
                    </a:p>
                  </a:txBody>
                  <a:tcPr/>
                </a:tc>
                <a:tc>
                  <a:txBody>
                    <a:bodyPr/>
                    <a:lstStyle/>
                    <a:p>
                      <a:pPr algn="ctr"/>
                      <a:r>
                        <a:rPr lang="en-US" dirty="0"/>
                        <a:t>2.095e-4</a:t>
                      </a:r>
                    </a:p>
                  </a:txBody>
                  <a:tcPr/>
                </a:tc>
                <a:tc>
                  <a:txBody>
                    <a:bodyPr/>
                    <a:lstStyle/>
                    <a:p>
                      <a:pPr algn="ctr"/>
                      <a:r>
                        <a:rPr lang="en-US" dirty="0"/>
                        <a:t>1193e-6</a:t>
                      </a:r>
                      <a:endParaRPr lang="en-IN" dirty="0"/>
                    </a:p>
                  </a:txBody>
                  <a:tcPr/>
                </a:tc>
                <a:tc>
                  <a:txBody>
                    <a:bodyPr/>
                    <a:lstStyle/>
                    <a:p>
                      <a:pPr algn="ctr"/>
                      <a:r>
                        <a:rPr lang="en-US" dirty="0"/>
                        <a:t>0.636</a:t>
                      </a:r>
                      <a:endParaRPr lang="en-IN" dirty="0"/>
                    </a:p>
                  </a:txBody>
                  <a:tcPr/>
                </a:tc>
                <a:extLst>
                  <a:ext uri="{0D108BD9-81ED-4DB2-BD59-A6C34878D82A}">
                    <a16:rowId xmlns="" xmlns:a16="http://schemas.microsoft.com/office/drawing/2014/main" val="2532477452"/>
                  </a:ext>
                </a:extLst>
              </a:tr>
              <a:tr h="370840">
                <a:tc>
                  <a:txBody>
                    <a:bodyPr/>
                    <a:lstStyle/>
                    <a:p>
                      <a:pPr algn="ctr"/>
                      <a:r>
                        <a:rPr lang="en-US" dirty="0"/>
                        <a:t>4%</a:t>
                      </a:r>
                      <a:endParaRPr lang="en-IN" dirty="0"/>
                    </a:p>
                  </a:txBody>
                  <a:tcPr/>
                </a:tc>
                <a:tc>
                  <a:txBody>
                    <a:bodyPr/>
                    <a:lstStyle/>
                    <a:p>
                      <a:pPr algn="ctr"/>
                      <a:r>
                        <a:rPr lang="en-US" dirty="0"/>
                        <a:t>1113</a:t>
                      </a:r>
                      <a:endParaRPr lang="en-IN" dirty="0"/>
                    </a:p>
                  </a:txBody>
                  <a:tcPr/>
                </a:tc>
                <a:tc>
                  <a:txBody>
                    <a:bodyPr/>
                    <a:lstStyle/>
                    <a:p>
                      <a:pPr algn="ctr"/>
                      <a:r>
                        <a:rPr lang="en-US" dirty="0"/>
                        <a:t>3707</a:t>
                      </a:r>
                      <a:endParaRPr lang="en-IN" dirty="0"/>
                    </a:p>
                  </a:txBody>
                  <a:tcPr/>
                </a:tc>
                <a:tc>
                  <a:txBody>
                    <a:bodyPr/>
                    <a:lstStyle/>
                    <a:p>
                      <a:pPr algn="ctr"/>
                      <a:r>
                        <a:rPr lang="en-US" dirty="0"/>
                        <a:t>2.09e-4</a:t>
                      </a:r>
                      <a:endParaRPr lang="en-IN" dirty="0"/>
                    </a:p>
                  </a:txBody>
                  <a:tcPr/>
                </a:tc>
                <a:tc>
                  <a:txBody>
                    <a:bodyPr/>
                    <a:lstStyle/>
                    <a:p>
                      <a:pPr algn="ctr"/>
                      <a:r>
                        <a:rPr lang="en-US" dirty="0"/>
                        <a:t>1511e-6</a:t>
                      </a:r>
                      <a:endParaRPr lang="en-IN" dirty="0"/>
                    </a:p>
                  </a:txBody>
                  <a:tcPr/>
                </a:tc>
                <a:tc>
                  <a:txBody>
                    <a:bodyPr/>
                    <a:lstStyle/>
                    <a:p>
                      <a:pPr algn="ctr"/>
                      <a:r>
                        <a:rPr lang="en-US" dirty="0"/>
                        <a:t>0.658</a:t>
                      </a:r>
                      <a:endParaRPr lang="en-IN" dirty="0"/>
                    </a:p>
                  </a:txBody>
                  <a:tcPr/>
                </a:tc>
                <a:extLst>
                  <a:ext uri="{0D108BD9-81ED-4DB2-BD59-A6C34878D82A}">
                    <a16:rowId xmlns="" xmlns:a16="http://schemas.microsoft.com/office/drawing/2014/main" val="1830512130"/>
                  </a:ext>
                </a:extLst>
              </a:tr>
            </a:tbl>
          </a:graphicData>
        </a:graphic>
      </p:graphicFrame>
      <p:sp>
        <p:nvSpPr>
          <p:cNvPr id="8" name="TextBox 7">
            <a:extLst>
              <a:ext uri="{FF2B5EF4-FFF2-40B4-BE49-F238E27FC236}">
                <a16:creationId xmlns="" xmlns:a16="http://schemas.microsoft.com/office/drawing/2014/main" id="{985F4852-AE51-741F-D921-DBA4D3B06580}"/>
              </a:ext>
            </a:extLst>
          </p:cNvPr>
          <p:cNvSpPr txBox="1"/>
          <p:nvPr/>
        </p:nvSpPr>
        <p:spPr>
          <a:xfrm>
            <a:off x="2911875" y="5901522"/>
            <a:ext cx="7519387" cy="307777"/>
          </a:xfrm>
          <a:prstGeom prst="rect">
            <a:avLst/>
          </a:prstGeom>
          <a:noFill/>
        </p:spPr>
        <p:txBody>
          <a:bodyPr wrap="square" rtlCol="0">
            <a:spAutoFit/>
          </a:bodyPr>
          <a:lstStyle/>
          <a:p>
            <a:r>
              <a:rPr lang="en-US" dirty="0"/>
              <a:t>Table-5: Water based Aluminum oxide Nanofluid Thermo-physical properties at T=293 K.</a:t>
            </a:r>
            <a:endParaRPr lang="en-IN" dirty="0"/>
          </a:p>
        </p:txBody>
      </p:sp>
    </p:spTree>
    <p:extLst>
      <p:ext uri="{BB962C8B-B14F-4D97-AF65-F5344CB8AC3E}">
        <p14:creationId xmlns="" xmlns:p14="http://schemas.microsoft.com/office/powerpoint/2010/main" val="3135129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C352F4-C7B0-32B8-EB3F-BF03048A9EF2}"/>
              </a:ext>
            </a:extLst>
          </p:cNvPr>
          <p:cNvSpPr>
            <a:spLocks noGrp="1"/>
          </p:cNvSpPr>
          <p:nvPr>
            <p:ph type="title"/>
          </p:nvPr>
        </p:nvSpPr>
        <p:spPr>
          <a:xfrm>
            <a:off x="838200" y="622578"/>
            <a:ext cx="105156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Introduction</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03728CBC-272A-837B-B094-232D143F8AC5}"/>
              </a:ext>
            </a:extLst>
          </p:cNvPr>
          <p:cNvSpPr>
            <a:spLocks noGrp="1"/>
          </p:cNvSpPr>
          <p:nvPr>
            <p:ph type="body" idx="1"/>
          </p:nvPr>
        </p:nvSpPr>
        <p:spPr>
          <a:xfrm>
            <a:off x="838200" y="1825624"/>
            <a:ext cx="10515600" cy="4530725"/>
          </a:xfrm>
        </p:spPr>
        <p:txBody>
          <a:bodyPr>
            <a:normAutofit/>
          </a:bodyPr>
          <a:lstStyle/>
          <a:p>
            <a:r>
              <a:rPr lang="en-US" sz="2600" dirty="0" smtClean="0"/>
              <a:t>Fossil fuels are non-renewable sources of energy extracted from dead plants and animals.</a:t>
            </a:r>
          </a:p>
          <a:p>
            <a:r>
              <a:rPr lang="en-US" sz="2600" dirty="0" smtClean="0"/>
              <a:t>They cause environmental pollution, contribute to climate change, and have finite reserves and major contributors to air and water pollution.</a:t>
            </a:r>
          </a:p>
          <a:p>
            <a:r>
              <a:rPr lang="en-US" sz="2600" dirty="0" smtClean="0"/>
              <a:t>Extraction and transportation can cause environmental disasters, and dependence on them can cause economic vulnerability.</a:t>
            </a:r>
          </a:p>
          <a:p>
            <a:r>
              <a:rPr lang="en-US" sz="2600" dirty="0" smtClean="0"/>
              <a:t>Burning fossil fuels emits greenhouse gases and contributes to global warming.</a:t>
            </a:r>
            <a:r>
              <a:rPr lang="en-US" sz="2400" dirty="0" smtClean="0"/>
              <a:t/>
            </a:r>
            <a:br>
              <a:rPr lang="en-US" sz="2400" dirty="0" smtClean="0"/>
            </a:br>
            <a:r>
              <a:rPr lang="en-IN" sz="2400" dirty="0" smtClean="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a:p>
            <a:pPr algn="just">
              <a:lnSpc>
                <a:spcPct val="100000"/>
              </a:lnSpc>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60FFDEE4-7B06-6829-03E2-CC3198BE61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a:t>
            </a:fld>
            <a:endParaRPr lang="en-IN"/>
          </a:p>
        </p:txBody>
      </p:sp>
    </p:spTree>
    <p:extLst>
      <p:ext uri="{BB962C8B-B14F-4D97-AF65-F5344CB8AC3E}">
        <p14:creationId xmlns="" xmlns:p14="http://schemas.microsoft.com/office/powerpoint/2010/main" val="3812605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55C4AC-BE2C-EC7E-4D9F-63CDF20B04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30</a:t>
            </a:fld>
            <a:endParaRPr lang="en-IN"/>
          </a:p>
        </p:txBody>
      </p:sp>
      <p:graphicFrame>
        <p:nvGraphicFramePr>
          <p:cNvPr id="6" name="Table 6">
            <a:extLst>
              <a:ext uri="{FF2B5EF4-FFF2-40B4-BE49-F238E27FC236}">
                <a16:creationId xmlns="" xmlns:a16="http://schemas.microsoft.com/office/drawing/2014/main" id="{0DD6F8BB-0B62-0A45-254E-18FFF3848CFB}"/>
              </a:ext>
            </a:extLst>
          </p:cNvPr>
          <p:cNvGraphicFramePr>
            <a:graphicFrameLocks noGrp="1"/>
          </p:cNvGraphicFramePr>
          <p:nvPr>
            <p:extLst>
              <p:ext uri="{D42A27DB-BD31-4B8C-83A1-F6EECF244321}">
                <p14:modId xmlns="" xmlns:p14="http://schemas.microsoft.com/office/powerpoint/2010/main" val="2224946620"/>
              </p:ext>
            </p:extLst>
          </p:nvPr>
        </p:nvGraphicFramePr>
        <p:xfrm>
          <a:off x="948924" y="539132"/>
          <a:ext cx="10041629" cy="2214880"/>
        </p:xfrm>
        <a:graphic>
          <a:graphicData uri="http://schemas.openxmlformats.org/drawingml/2006/table">
            <a:tbl>
              <a:tblPr firstRow="1" bandRow="1">
                <a:tableStyleId>{5C22544A-7EE6-4342-B048-85BDC9FD1C3A}</a:tableStyleId>
              </a:tblPr>
              <a:tblGrid>
                <a:gridCol w="1505287">
                  <a:extLst>
                    <a:ext uri="{9D8B030D-6E8A-4147-A177-3AD203B41FA5}">
                      <a16:colId xmlns="" xmlns:a16="http://schemas.microsoft.com/office/drawing/2014/main" val="934211682"/>
                    </a:ext>
                  </a:extLst>
                </a:gridCol>
                <a:gridCol w="1549590">
                  <a:extLst>
                    <a:ext uri="{9D8B030D-6E8A-4147-A177-3AD203B41FA5}">
                      <a16:colId xmlns="" xmlns:a16="http://schemas.microsoft.com/office/drawing/2014/main" val="1873711354"/>
                    </a:ext>
                  </a:extLst>
                </a:gridCol>
                <a:gridCol w="1486157">
                  <a:extLst>
                    <a:ext uri="{9D8B030D-6E8A-4147-A177-3AD203B41FA5}">
                      <a16:colId xmlns="" xmlns:a16="http://schemas.microsoft.com/office/drawing/2014/main" val="2120564476"/>
                    </a:ext>
                  </a:extLst>
                </a:gridCol>
                <a:gridCol w="1957378">
                  <a:extLst>
                    <a:ext uri="{9D8B030D-6E8A-4147-A177-3AD203B41FA5}">
                      <a16:colId xmlns="" xmlns:a16="http://schemas.microsoft.com/office/drawing/2014/main" val="3682931566"/>
                    </a:ext>
                  </a:extLst>
                </a:gridCol>
                <a:gridCol w="1536865">
                  <a:extLst>
                    <a:ext uri="{9D8B030D-6E8A-4147-A177-3AD203B41FA5}">
                      <a16:colId xmlns="" xmlns:a16="http://schemas.microsoft.com/office/drawing/2014/main" val="1165736770"/>
                    </a:ext>
                  </a:extLst>
                </a:gridCol>
                <a:gridCol w="2006352">
                  <a:extLst>
                    <a:ext uri="{9D8B030D-6E8A-4147-A177-3AD203B41FA5}">
                      <a16:colId xmlns="" xmlns:a16="http://schemas.microsoft.com/office/drawing/2014/main" val="3205318651"/>
                    </a:ext>
                  </a:extLst>
                </a:gridCol>
              </a:tblGrid>
              <a:tr h="370840">
                <a:tc>
                  <a:txBody>
                    <a:bodyPr/>
                    <a:lstStyle/>
                    <a:p>
                      <a:pPr algn="ctr"/>
                      <a:r>
                        <a:rPr lang="en-US" dirty="0"/>
                        <a:t>Volume concentration</a:t>
                      </a: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 xmlns:a16="http://schemas.microsoft.com/office/drawing/2014/main" val="1577348000"/>
                  </a:ext>
                </a:extLst>
              </a:tr>
              <a:tr h="370840">
                <a:tc>
                  <a:txBody>
                    <a:bodyPr/>
                    <a:lstStyle/>
                    <a:p>
                      <a:pPr algn="ctr"/>
                      <a:r>
                        <a:rPr lang="en-US" dirty="0"/>
                        <a:t>0%</a:t>
                      </a:r>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2.1e-4</a:t>
                      </a:r>
                      <a:endParaRPr lang="en-IN" dirty="0"/>
                    </a:p>
                  </a:txBody>
                  <a:tcPr/>
                </a:tc>
                <a:tc>
                  <a:txBody>
                    <a:bodyPr/>
                    <a:lstStyle/>
                    <a:p>
                      <a:pPr algn="ctr"/>
                      <a:r>
                        <a:rPr lang="en-US" dirty="0"/>
                        <a:t>993e-6</a:t>
                      </a:r>
                      <a:endParaRPr lang="en-IN" dirty="0"/>
                    </a:p>
                  </a:txBody>
                  <a:tcPr/>
                </a:tc>
                <a:tc>
                  <a:txBody>
                    <a:bodyPr/>
                    <a:lstStyle/>
                    <a:p>
                      <a:pPr algn="ctr"/>
                      <a:r>
                        <a:rPr lang="en-US" dirty="0"/>
                        <a:t>0.597</a:t>
                      </a:r>
                      <a:endParaRPr lang="en-IN" dirty="0"/>
                    </a:p>
                  </a:txBody>
                  <a:tcPr/>
                </a:tc>
                <a:extLst>
                  <a:ext uri="{0D108BD9-81ED-4DB2-BD59-A6C34878D82A}">
                    <a16:rowId xmlns="" xmlns:a16="http://schemas.microsoft.com/office/drawing/2014/main" val="2742920245"/>
                  </a:ext>
                </a:extLst>
              </a:tr>
              <a:tr h="370840">
                <a:tc>
                  <a:txBody>
                    <a:bodyPr/>
                    <a:lstStyle/>
                    <a:p>
                      <a:pPr algn="ctr"/>
                      <a:r>
                        <a:rPr lang="en-US" dirty="0"/>
                        <a:t>1%</a:t>
                      </a:r>
                      <a:endParaRPr lang="en-IN" dirty="0"/>
                    </a:p>
                  </a:txBody>
                  <a:tcPr/>
                </a:tc>
                <a:tc>
                  <a:txBody>
                    <a:bodyPr/>
                    <a:lstStyle/>
                    <a:p>
                      <a:pPr algn="ctr"/>
                      <a:r>
                        <a:rPr lang="en-US" dirty="0"/>
                        <a:t>1030.718</a:t>
                      </a:r>
                      <a:endParaRPr lang="en-IN" dirty="0"/>
                    </a:p>
                  </a:txBody>
                  <a:tcPr/>
                </a:tc>
                <a:tc>
                  <a:txBody>
                    <a:bodyPr/>
                    <a:lstStyle/>
                    <a:p>
                      <a:pPr algn="ctr"/>
                      <a:r>
                        <a:rPr lang="en-US" dirty="0"/>
                        <a:t>4037.85631</a:t>
                      </a:r>
                      <a:endParaRPr lang="en-IN" dirty="0"/>
                    </a:p>
                  </a:txBody>
                  <a:tcPr/>
                </a:tc>
                <a:tc>
                  <a:txBody>
                    <a:bodyPr/>
                    <a:lstStyle/>
                    <a:p>
                      <a:pPr algn="ctr"/>
                      <a:r>
                        <a:rPr lang="en-US" dirty="0"/>
                        <a:t>2.095e-4</a:t>
                      </a:r>
                      <a:endParaRPr lang="en-IN" dirty="0"/>
                    </a:p>
                  </a:txBody>
                  <a:tcPr/>
                </a:tc>
                <a:tc>
                  <a:txBody>
                    <a:bodyPr/>
                    <a:lstStyle/>
                    <a:p>
                      <a:pPr algn="ctr"/>
                      <a:r>
                        <a:rPr lang="en-US" dirty="0"/>
                        <a:t>1035.68e-6</a:t>
                      </a:r>
                      <a:endParaRPr lang="en-IN" dirty="0"/>
                    </a:p>
                  </a:txBody>
                  <a:tcPr/>
                </a:tc>
                <a:tc>
                  <a:txBody>
                    <a:bodyPr/>
                    <a:lstStyle/>
                    <a:p>
                      <a:pPr algn="ctr"/>
                      <a:r>
                        <a:rPr lang="en-US" dirty="0"/>
                        <a:t>0.59847</a:t>
                      </a:r>
                      <a:endParaRPr lang="en-IN" dirty="0"/>
                    </a:p>
                  </a:txBody>
                  <a:tcPr/>
                </a:tc>
                <a:extLst>
                  <a:ext uri="{0D108BD9-81ED-4DB2-BD59-A6C34878D82A}">
                    <a16:rowId xmlns="" xmlns:a16="http://schemas.microsoft.com/office/drawing/2014/main" val="1900315664"/>
                  </a:ext>
                </a:extLst>
              </a:tr>
              <a:tr h="370840">
                <a:tc>
                  <a:txBody>
                    <a:bodyPr/>
                    <a:lstStyle/>
                    <a:p>
                      <a:pPr algn="ctr"/>
                      <a:r>
                        <a:rPr lang="en-US" dirty="0"/>
                        <a:t>2%</a:t>
                      </a:r>
                      <a:endParaRPr lang="en-IN" dirty="0"/>
                    </a:p>
                  </a:txBody>
                  <a:tcPr/>
                </a:tc>
                <a:tc>
                  <a:txBody>
                    <a:bodyPr/>
                    <a:lstStyle/>
                    <a:p>
                      <a:pPr algn="ctr"/>
                      <a:r>
                        <a:rPr lang="en-US" dirty="0"/>
                        <a:t>1063.236</a:t>
                      </a:r>
                      <a:endParaRPr lang="en-IN" dirty="0"/>
                    </a:p>
                  </a:txBody>
                  <a:tcPr/>
                </a:tc>
                <a:tc>
                  <a:txBody>
                    <a:bodyPr/>
                    <a:lstStyle/>
                    <a:p>
                      <a:pPr algn="ctr"/>
                      <a:r>
                        <a:rPr lang="en-US" dirty="0"/>
                        <a:t>3902.5296</a:t>
                      </a:r>
                      <a:endParaRPr lang="en-IN" dirty="0"/>
                    </a:p>
                  </a:txBody>
                  <a:tcPr/>
                </a:tc>
                <a:tc>
                  <a:txBody>
                    <a:bodyPr/>
                    <a:lstStyle/>
                    <a:p>
                      <a:pPr algn="ctr"/>
                      <a:r>
                        <a:rPr lang="en-US" dirty="0"/>
                        <a:t>2.09e-4</a:t>
                      </a:r>
                    </a:p>
                  </a:txBody>
                  <a:tcPr/>
                </a:tc>
                <a:tc>
                  <a:txBody>
                    <a:bodyPr/>
                    <a:lstStyle/>
                    <a:p>
                      <a:pPr algn="ctr"/>
                      <a:r>
                        <a:rPr lang="en-US" dirty="0"/>
                        <a:t>1084.24e-6</a:t>
                      </a:r>
                      <a:endParaRPr lang="en-IN" dirty="0"/>
                    </a:p>
                  </a:txBody>
                  <a:tcPr/>
                </a:tc>
                <a:tc>
                  <a:txBody>
                    <a:bodyPr/>
                    <a:lstStyle/>
                    <a:p>
                      <a:pPr algn="ctr"/>
                      <a:r>
                        <a:rPr lang="en-US" dirty="0"/>
                        <a:t>0.59932</a:t>
                      </a:r>
                      <a:endParaRPr lang="en-IN" dirty="0"/>
                    </a:p>
                  </a:txBody>
                  <a:tcPr/>
                </a:tc>
                <a:extLst>
                  <a:ext uri="{0D108BD9-81ED-4DB2-BD59-A6C34878D82A}">
                    <a16:rowId xmlns="" xmlns:a16="http://schemas.microsoft.com/office/drawing/2014/main" val="2532477452"/>
                  </a:ext>
                </a:extLst>
              </a:tr>
              <a:tr h="370840">
                <a:tc>
                  <a:txBody>
                    <a:bodyPr/>
                    <a:lstStyle/>
                    <a:p>
                      <a:pPr algn="ctr"/>
                      <a:r>
                        <a:rPr lang="en-US" dirty="0"/>
                        <a:t>4%</a:t>
                      </a:r>
                      <a:endParaRPr lang="en-IN" dirty="0"/>
                    </a:p>
                  </a:txBody>
                  <a:tcPr/>
                </a:tc>
                <a:tc>
                  <a:txBody>
                    <a:bodyPr/>
                    <a:lstStyle/>
                    <a:p>
                      <a:pPr algn="ctr"/>
                      <a:r>
                        <a:rPr lang="en-US" dirty="0"/>
                        <a:t>1128.272</a:t>
                      </a:r>
                      <a:endParaRPr lang="en-IN" dirty="0"/>
                    </a:p>
                  </a:txBody>
                  <a:tcPr/>
                </a:tc>
                <a:tc>
                  <a:txBody>
                    <a:bodyPr/>
                    <a:lstStyle/>
                    <a:p>
                      <a:pPr algn="ctr"/>
                      <a:r>
                        <a:rPr lang="en-US" dirty="0"/>
                        <a:t>3655.2772</a:t>
                      </a:r>
                      <a:endParaRPr lang="en-IN" dirty="0"/>
                    </a:p>
                  </a:txBody>
                  <a:tcPr/>
                </a:tc>
                <a:tc>
                  <a:txBody>
                    <a:bodyPr/>
                    <a:lstStyle/>
                    <a:p>
                      <a:pPr algn="ctr"/>
                      <a:r>
                        <a:rPr lang="en-US" dirty="0"/>
                        <a:t>2.0798e-4</a:t>
                      </a:r>
                      <a:endParaRPr lang="en-IN" dirty="0"/>
                    </a:p>
                  </a:txBody>
                  <a:tcPr/>
                </a:tc>
                <a:tc>
                  <a:txBody>
                    <a:bodyPr/>
                    <a:lstStyle/>
                    <a:p>
                      <a:pPr algn="ctr"/>
                      <a:r>
                        <a:rPr lang="en-US" dirty="0"/>
                        <a:t>1199.06e-6</a:t>
                      </a:r>
                      <a:endParaRPr lang="en-IN" dirty="0"/>
                    </a:p>
                  </a:txBody>
                  <a:tcPr/>
                </a:tc>
                <a:tc>
                  <a:txBody>
                    <a:bodyPr/>
                    <a:lstStyle/>
                    <a:p>
                      <a:pPr algn="ctr"/>
                      <a:r>
                        <a:rPr lang="en-US" dirty="0"/>
                        <a:t>0.60067</a:t>
                      </a:r>
                      <a:endParaRPr lang="en-IN" dirty="0"/>
                    </a:p>
                  </a:txBody>
                  <a:tcPr/>
                </a:tc>
                <a:extLst>
                  <a:ext uri="{0D108BD9-81ED-4DB2-BD59-A6C34878D82A}">
                    <a16:rowId xmlns="" xmlns:a16="http://schemas.microsoft.com/office/drawing/2014/main" val="1830512130"/>
                  </a:ext>
                </a:extLst>
              </a:tr>
            </a:tbl>
          </a:graphicData>
        </a:graphic>
      </p:graphicFrame>
      <p:sp>
        <p:nvSpPr>
          <p:cNvPr id="7" name="TextBox 6">
            <a:extLst>
              <a:ext uri="{FF2B5EF4-FFF2-40B4-BE49-F238E27FC236}">
                <a16:creationId xmlns="" xmlns:a16="http://schemas.microsoft.com/office/drawing/2014/main" id="{2F2FF546-E806-3FE8-7B67-A6EB778D7F03}"/>
              </a:ext>
            </a:extLst>
          </p:cNvPr>
          <p:cNvSpPr txBox="1"/>
          <p:nvPr/>
        </p:nvSpPr>
        <p:spPr>
          <a:xfrm>
            <a:off x="2824579" y="6094583"/>
            <a:ext cx="7519387" cy="307777"/>
          </a:xfrm>
          <a:prstGeom prst="rect">
            <a:avLst/>
          </a:prstGeom>
          <a:noFill/>
        </p:spPr>
        <p:txBody>
          <a:bodyPr wrap="square" rtlCol="0">
            <a:spAutoFit/>
          </a:bodyPr>
          <a:lstStyle/>
          <a:p>
            <a:r>
              <a:rPr lang="en-US" dirty="0"/>
              <a:t>Table-7: Water based Silicon oxide Nanofluid Thermo-physical properties at T=293 K.</a:t>
            </a:r>
            <a:endParaRPr lang="en-IN" dirty="0"/>
          </a:p>
        </p:txBody>
      </p:sp>
      <p:graphicFrame>
        <p:nvGraphicFramePr>
          <p:cNvPr id="8" name="Table 6">
            <a:extLst>
              <a:ext uri="{FF2B5EF4-FFF2-40B4-BE49-F238E27FC236}">
                <a16:creationId xmlns="" xmlns:a16="http://schemas.microsoft.com/office/drawing/2014/main" id="{A2F7ACFA-03CC-FD81-FA6B-FCCDE277154D}"/>
              </a:ext>
            </a:extLst>
          </p:cNvPr>
          <p:cNvGraphicFramePr>
            <a:graphicFrameLocks noGrp="1"/>
          </p:cNvGraphicFramePr>
          <p:nvPr>
            <p:extLst>
              <p:ext uri="{D42A27DB-BD31-4B8C-83A1-F6EECF244321}">
                <p14:modId xmlns="" xmlns:p14="http://schemas.microsoft.com/office/powerpoint/2010/main" val="2879206667"/>
              </p:ext>
            </p:extLst>
          </p:nvPr>
        </p:nvGraphicFramePr>
        <p:xfrm>
          <a:off x="1075185" y="3760130"/>
          <a:ext cx="10041629" cy="2214880"/>
        </p:xfrm>
        <a:graphic>
          <a:graphicData uri="http://schemas.openxmlformats.org/drawingml/2006/table">
            <a:tbl>
              <a:tblPr firstRow="1" bandRow="1">
                <a:tableStyleId>{5C22544A-7EE6-4342-B048-85BDC9FD1C3A}</a:tableStyleId>
              </a:tblPr>
              <a:tblGrid>
                <a:gridCol w="1505287">
                  <a:extLst>
                    <a:ext uri="{9D8B030D-6E8A-4147-A177-3AD203B41FA5}">
                      <a16:colId xmlns="" xmlns:a16="http://schemas.microsoft.com/office/drawing/2014/main" val="934211682"/>
                    </a:ext>
                  </a:extLst>
                </a:gridCol>
                <a:gridCol w="1549590">
                  <a:extLst>
                    <a:ext uri="{9D8B030D-6E8A-4147-A177-3AD203B41FA5}">
                      <a16:colId xmlns="" xmlns:a16="http://schemas.microsoft.com/office/drawing/2014/main" val="1873711354"/>
                    </a:ext>
                  </a:extLst>
                </a:gridCol>
                <a:gridCol w="1486157">
                  <a:extLst>
                    <a:ext uri="{9D8B030D-6E8A-4147-A177-3AD203B41FA5}">
                      <a16:colId xmlns="" xmlns:a16="http://schemas.microsoft.com/office/drawing/2014/main" val="2120564476"/>
                    </a:ext>
                  </a:extLst>
                </a:gridCol>
                <a:gridCol w="1957378">
                  <a:extLst>
                    <a:ext uri="{9D8B030D-6E8A-4147-A177-3AD203B41FA5}">
                      <a16:colId xmlns="" xmlns:a16="http://schemas.microsoft.com/office/drawing/2014/main" val="3682931566"/>
                    </a:ext>
                  </a:extLst>
                </a:gridCol>
                <a:gridCol w="1536865">
                  <a:extLst>
                    <a:ext uri="{9D8B030D-6E8A-4147-A177-3AD203B41FA5}">
                      <a16:colId xmlns="" xmlns:a16="http://schemas.microsoft.com/office/drawing/2014/main" val="1165736770"/>
                    </a:ext>
                  </a:extLst>
                </a:gridCol>
                <a:gridCol w="2006352">
                  <a:extLst>
                    <a:ext uri="{9D8B030D-6E8A-4147-A177-3AD203B41FA5}">
                      <a16:colId xmlns="" xmlns:a16="http://schemas.microsoft.com/office/drawing/2014/main" val="3205318651"/>
                    </a:ext>
                  </a:extLst>
                </a:gridCol>
              </a:tblGrid>
              <a:tr h="370840">
                <a:tc>
                  <a:txBody>
                    <a:bodyPr/>
                    <a:lstStyle/>
                    <a:p>
                      <a:pPr algn="ctr"/>
                      <a:r>
                        <a:rPr lang="en-US" dirty="0"/>
                        <a:t>Volume concentration</a:t>
                      </a: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 xmlns:a16="http://schemas.microsoft.com/office/drawing/2014/main" val="1577348000"/>
                  </a:ext>
                </a:extLst>
              </a:tr>
              <a:tr h="370840">
                <a:tc>
                  <a:txBody>
                    <a:bodyPr/>
                    <a:lstStyle/>
                    <a:p>
                      <a:pPr algn="ctr"/>
                      <a:r>
                        <a:rPr lang="en-US" dirty="0"/>
                        <a:t>0%</a:t>
                      </a:r>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2.1e-4</a:t>
                      </a:r>
                      <a:endParaRPr lang="en-IN" dirty="0"/>
                    </a:p>
                  </a:txBody>
                  <a:tcPr/>
                </a:tc>
                <a:tc>
                  <a:txBody>
                    <a:bodyPr/>
                    <a:lstStyle/>
                    <a:p>
                      <a:pPr algn="ctr"/>
                      <a:r>
                        <a:rPr lang="en-US" dirty="0"/>
                        <a:t>993e-6</a:t>
                      </a:r>
                      <a:endParaRPr lang="en-IN" dirty="0"/>
                    </a:p>
                  </a:txBody>
                  <a:tcPr/>
                </a:tc>
                <a:tc>
                  <a:txBody>
                    <a:bodyPr/>
                    <a:lstStyle/>
                    <a:p>
                      <a:pPr algn="ctr"/>
                      <a:r>
                        <a:rPr lang="en-US" dirty="0"/>
                        <a:t>0.597</a:t>
                      </a:r>
                      <a:endParaRPr lang="en-IN" dirty="0"/>
                    </a:p>
                  </a:txBody>
                  <a:tcPr/>
                </a:tc>
                <a:extLst>
                  <a:ext uri="{0D108BD9-81ED-4DB2-BD59-A6C34878D82A}">
                    <a16:rowId xmlns="" xmlns:a16="http://schemas.microsoft.com/office/drawing/2014/main" val="2742920245"/>
                  </a:ext>
                </a:extLst>
              </a:tr>
              <a:tr h="370840">
                <a:tc>
                  <a:txBody>
                    <a:bodyPr/>
                    <a:lstStyle/>
                    <a:p>
                      <a:pPr algn="ctr"/>
                      <a:r>
                        <a:rPr lang="en-US" dirty="0"/>
                        <a:t>1%</a:t>
                      </a:r>
                      <a:endParaRPr lang="en-IN" dirty="0"/>
                    </a:p>
                  </a:txBody>
                  <a:tcPr/>
                </a:tc>
                <a:tc>
                  <a:txBody>
                    <a:bodyPr/>
                    <a:lstStyle/>
                    <a:p>
                      <a:pPr algn="ctr"/>
                      <a:r>
                        <a:rPr lang="en-US" dirty="0"/>
                        <a:t>1010.418</a:t>
                      </a:r>
                      <a:endParaRPr lang="en-IN" dirty="0"/>
                    </a:p>
                  </a:txBody>
                  <a:tcPr/>
                </a:tc>
                <a:tc>
                  <a:txBody>
                    <a:bodyPr/>
                    <a:lstStyle/>
                    <a:p>
                      <a:pPr algn="ctr"/>
                      <a:r>
                        <a:rPr lang="en-US" dirty="0"/>
                        <a:t>4106.48532</a:t>
                      </a:r>
                      <a:endParaRPr lang="en-IN" dirty="0"/>
                    </a:p>
                  </a:txBody>
                  <a:tcPr/>
                </a:tc>
                <a:tc>
                  <a:txBody>
                    <a:bodyPr/>
                    <a:lstStyle/>
                    <a:p>
                      <a:pPr algn="ctr"/>
                      <a:r>
                        <a:rPr lang="en-US" dirty="0"/>
                        <a:t>2.0914e-4</a:t>
                      </a:r>
                      <a:endParaRPr lang="en-IN" dirty="0"/>
                    </a:p>
                  </a:txBody>
                  <a:tcPr/>
                </a:tc>
                <a:tc>
                  <a:txBody>
                    <a:bodyPr/>
                    <a:lstStyle/>
                    <a:p>
                      <a:pPr algn="ctr"/>
                      <a:r>
                        <a:rPr lang="en-US" dirty="0"/>
                        <a:t>1018.47e-6</a:t>
                      </a:r>
                      <a:endParaRPr lang="en-IN" dirty="0"/>
                    </a:p>
                  </a:txBody>
                  <a:tcPr/>
                </a:tc>
                <a:tc>
                  <a:txBody>
                    <a:bodyPr/>
                    <a:lstStyle/>
                    <a:p>
                      <a:pPr algn="ctr"/>
                      <a:r>
                        <a:rPr lang="en-US" dirty="0"/>
                        <a:t>0.600717</a:t>
                      </a:r>
                      <a:endParaRPr lang="en-IN" dirty="0"/>
                    </a:p>
                  </a:txBody>
                  <a:tcPr/>
                </a:tc>
                <a:extLst>
                  <a:ext uri="{0D108BD9-81ED-4DB2-BD59-A6C34878D82A}">
                    <a16:rowId xmlns="" xmlns:a16="http://schemas.microsoft.com/office/drawing/2014/main" val="1900315664"/>
                  </a:ext>
                </a:extLst>
              </a:tr>
              <a:tr h="370840">
                <a:tc>
                  <a:txBody>
                    <a:bodyPr/>
                    <a:lstStyle/>
                    <a:p>
                      <a:pPr algn="ctr"/>
                      <a:r>
                        <a:rPr lang="en-US" dirty="0"/>
                        <a:t>2%</a:t>
                      </a:r>
                      <a:endParaRPr lang="en-IN" dirty="0"/>
                    </a:p>
                  </a:txBody>
                  <a:tcPr/>
                </a:tc>
                <a:tc>
                  <a:txBody>
                    <a:bodyPr/>
                    <a:lstStyle/>
                    <a:p>
                      <a:pPr algn="ctr"/>
                      <a:r>
                        <a:rPr lang="en-US" dirty="0"/>
                        <a:t>1022.636</a:t>
                      </a:r>
                      <a:endParaRPr lang="en-IN" dirty="0"/>
                    </a:p>
                  </a:txBody>
                  <a:tcPr/>
                </a:tc>
                <a:tc>
                  <a:txBody>
                    <a:bodyPr/>
                    <a:lstStyle/>
                    <a:p>
                      <a:pPr algn="ctr"/>
                      <a:r>
                        <a:rPr lang="en-US" dirty="0"/>
                        <a:t>4032.77505</a:t>
                      </a:r>
                      <a:endParaRPr lang="en-IN" dirty="0"/>
                    </a:p>
                  </a:txBody>
                  <a:tcPr/>
                </a:tc>
                <a:tc>
                  <a:txBody>
                    <a:bodyPr/>
                    <a:lstStyle/>
                    <a:p>
                      <a:pPr algn="ctr"/>
                      <a:r>
                        <a:rPr lang="en-US" dirty="0"/>
                        <a:t>2.0827e-4</a:t>
                      </a:r>
                    </a:p>
                  </a:txBody>
                  <a:tcPr/>
                </a:tc>
                <a:tc>
                  <a:txBody>
                    <a:bodyPr/>
                    <a:lstStyle/>
                    <a:p>
                      <a:pPr algn="ctr"/>
                      <a:r>
                        <a:rPr lang="en-US" dirty="0"/>
                        <a:t>1045.23e-6</a:t>
                      </a:r>
                      <a:endParaRPr lang="en-IN" dirty="0"/>
                    </a:p>
                  </a:txBody>
                  <a:tcPr/>
                </a:tc>
                <a:tc>
                  <a:txBody>
                    <a:bodyPr/>
                    <a:lstStyle/>
                    <a:p>
                      <a:pPr algn="ctr"/>
                      <a:r>
                        <a:rPr lang="en-US" dirty="0"/>
                        <a:t>0.60287</a:t>
                      </a:r>
                      <a:endParaRPr lang="en-IN" dirty="0"/>
                    </a:p>
                  </a:txBody>
                  <a:tcPr/>
                </a:tc>
                <a:extLst>
                  <a:ext uri="{0D108BD9-81ED-4DB2-BD59-A6C34878D82A}">
                    <a16:rowId xmlns="" xmlns:a16="http://schemas.microsoft.com/office/drawing/2014/main" val="2532477452"/>
                  </a:ext>
                </a:extLst>
              </a:tr>
              <a:tr h="370840">
                <a:tc>
                  <a:txBody>
                    <a:bodyPr/>
                    <a:lstStyle/>
                    <a:p>
                      <a:pPr algn="ctr"/>
                      <a:r>
                        <a:rPr lang="en-US" dirty="0"/>
                        <a:t>4%</a:t>
                      </a:r>
                      <a:endParaRPr lang="en-IN" dirty="0"/>
                    </a:p>
                  </a:txBody>
                  <a:tcPr/>
                </a:tc>
                <a:tc>
                  <a:txBody>
                    <a:bodyPr/>
                    <a:lstStyle/>
                    <a:p>
                      <a:pPr algn="ctr"/>
                      <a:r>
                        <a:rPr lang="en-US" dirty="0"/>
                        <a:t>1047.072</a:t>
                      </a:r>
                      <a:endParaRPr lang="en-IN" dirty="0"/>
                    </a:p>
                  </a:txBody>
                  <a:tcPr/>
                </a:tc>
                <a:tc>
                  <a:txBody>
                    <a:bodyPr/>
                    <a:lstStyle/>
                    <a:p>
                      <a:pPr algn="ctr"/>
                      <a:r>
                        <a:rPr lang="en-US" dirty="0"/>
                        <a:t>3890.51517</a:t>
                      </a:r>
                      <a:endParaRPr lang="en-IN" dirty="0"/>
                    </a:p>
                  </a:txBody>
                  <a:tcPr/>
                </a:tc>
                <a:tc>
                  <a:txBody>
                    <a:bodyPr/>
                    <a:lstStyle/>
                    <a:p>
                      <a:pPr algn="ctr"/>
                      <a:r>
                        <a:rPr lang="en-US" dirty="0"/>
                        <a:t>2.0650e-4</a:t>
                      </a:r>
                      <a:endParaRPr lang="en-IN" dirty="0"/>
                    </a:p>
                  </a:txBody>
                  <a:tcPr/>
                </a:tc>
                <a:tc>
                  <a:txBody>
                    <a:bodyPr/>
                    <a:lstStyle/>
                    <a:p>
                      <a:pPr algn="ctr"/>
                      <a:r>
                        <a:rPr lang="en-US" dirty="0"/>
                        <a:t>1102.62e-6</a:t>
                      </a:r>
                      <a:endParaRPr lang="en-IN" dirty="0"/>
                    </a:p>
                  </a:txBody>
                  <a:tcPr/>
                </a:tc>
                <a:tc>
                  <a:txBody>
                    <a:bodyPr/>
                    <a:lstStyle/>
                    <a:p>
                      <a:pPr algn="ctr"/>
                      <a:r>
                        <a:rPr lang="en-US" dirty="0"/>
                        <a:t>0.60628</a:t>
                      </a:r>
                      <a:endParaRPr lang="en-IN" dirty="0"/>
                    </a:p>
                  </a:txBody>
                  <a:tcPr/>
                </a:tc>
                <a:extLst>
                  <a:ext uri="{0D108BD9-81ED-4DB2-BD59-A6C34878D82A}">
                    <a16:rowId xmlns="" xmlns:a16="http://schemas.microsoft.com/office/drawing/2014/main" val="1830512130"/>
                  </a:ext>
                </a:extLst>
              </a:tr>
            </a:tbl>
          </a:graphicData>
        </a:graphic>
      </p:graphicFrame>
      <p:sp>
        <p:nvSpPr>
          <p:cNvPr id="11" name="TextBox 10">
            <a:extLst>
              <a:ext uri="{FF2B5EF4-FFF2-40B4-BE49-F238E27FC236}">
                <a16:creationId xmlns="" xmlns:a16="http://schemas.microsoft.com/office/drawing/2014/main" id="{5984CC10-6A59-0EFD-A61E-4899B9D71817}"/>
              </a:ext>
            </a:extLst>
          </p:cNvPr>
          <p:cNvSpPr txBox="1"/>
          <p:nvPr/>
        </p:nvSpPr>
        <p:spPr>
          <a:xfrm>
            <a:off x="2824579" y="2942493"/>
            <a:ext cx="7519387" cy="307777"/>
          </a:xfrm>
          <a:prstGeom prst="rect">
            <a:avLst/>
          </a:prstGeom>
          <a:noFill/>
        </p:spPr>
        <p:txBody>
          <a:bodyPr wrap="square" rtlCol="0">
            <a:spAutoFit/>
          </a:bodyPr>
          <a:lstStyle/>
          <a:p>
            <a:r>
              <a:rPr lang="en-US" dirty="0"/>
              <a:t>Table-6: Water based Titanium oxide Nanofluid Thermo-physical properties at T=293 K.</a:t>
            </a:r>
            <a:endParaRPr lang="en-IN" dirty="0"/>
          </a:p>
        </p:txBody>
      </p:sp>
    </p:spTree>
    <p:extLst>
      <p:ext uri="{BB962C8B-B14F-4D97-AF65-F5344CB8AC3E}">
        <p14:creationId xmlns="" xmlns:p14="http://schemas.microsoft.com/office/powerpoint/2010/main" val="2517215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529000-2481-DCBC-5823-73239D1DD7ED}"/>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Results and Discussion:</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DE1644F8-5778-C9F5-3E61-54D82CDAB240}"/>
              </a:ext>
            </a:extLst>
          </p:cNvPr>
          <p:cNvSpPr>
            <a:spLocks noGrp="1"/>
          </p:cNvSpPr>
          <p:nvPr>
            <p:ph type="body" idx="1"/>
          </p:nvPr>
        </p:nvSpPr>
        <p:spPr/>
        <p:txBody>
          <a:bodyPr>
            <a:normAutofit/>
          </a:bodyPr>
          <a:lstStyle/>
          <a:p>
            <a:pPr>
              <a:lnSpc>
                <a:spcPct val="100000"/>
              </a:lnSpc>
            </a:pPr>
            <a:r>
              <a:rPr lang="en-US" sz="2400" dirty="0">
                <a:latin typeface="Times New Roman" panose="02020603050405020304" pitchFamily="18" charset="0"/>
                <a:cs typeface="Times New Roman" panose="02020603050405020304" pitchFamily="18" charset="0"/>
              </a:rPr>
              <a:t>Results are obtained for 3 different nanofluids and we considered Reynolds number as constant value 100, Richardson number varying as 0.1, 0.5, 1, 2, 3, 5, and 0%, 1%, 2%, 4% volume concentrations.</a:t>
            </a:r>
          </a:p>
          <a:p>
            <a:pPr>
              <a:lnSpc>
                <a:spcPct val="100000"/>
              </a:lnSpc>
            </a:pPr>
            <a:r>
              <a:rPr lang="en-US" sz="2400" dirty="0">
                <a:latin typeface="Times New Roman" panose="02020603050405020304" pitchFamily="18" charset="0"/>
                <a:cs typeface="Times New Roman" panose="02020603050405020304" pitchFamily="18" charset="0"/>
              </a:rPr>
              <a:t>Results are reported in terms of average convective heat transfer coefficient, average Nusselt number, wall shear stress and required pumping power profiles.</a:t>
            </a:r>
          </a:p>
          <a:p>
            <a:pPr>
              <a:lnSpc>
                <a:spcPct val="100000"/>
              </a:lnSpc>
            </a:pPr>
            <a:r>
              <a:rPr lang="en-US" sz="2400" dirty="0">
                <a:latin typeface="Times New Roman" panose="02020603050405020304" pitchFamily="18" charset="0"/>
                <a:cs typeface="Times New Roman" panose="02020603050405020304" pitchFamily="18" charset="0"/>
              </a:rPr>
              <a:t>The above result profiles are considered for varying volume concentrations and for 3 different nanofluids.</a:t>
            </a:r>
          </a:p>
          <a:p>
            <a:pPr marL="114300" indent="0">
              <a:lnSpc>
                <a:spcPct val="100000"/>
              </a:lnSpc>
              <a:buNone/>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057A1E35-5937-D549-0A54-E07D27AF57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31</a:t>
            </a:fld>
            <a:endParaRPr lang="en-IN"/>
          </a:p>
        </p:txBody>
      </p:sp>
    </p:spTree>
    <p:extLst>
      <p:ext uri="{BB962C8B-B14F-4D97-AF65-F5344CB8AC3E}">
        <p14:creationId xmlns="" xmlns:p14="http://schemas.microsoft.com/office/powerpoint/2010/main" val="2802921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0A02D5-3A74-09EB-2823-1924292665E9}"/>
              </a:ext>
            </a:extLst>
          </p:cNvPr>
          <p:cNvSpPr>
            <a:spLocks noGrp="1"/>
          </p:cNvSpPr>
          <p:nvPr>
            <p:ph type="title"/>
          </p:nvPr>
        </p:nvSpPr>
        <p:spPr>
          <a:xfrm>
            <a:off x="997998" y="2176169"/>
            <a:ext cx="105156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Various profiles for Water based Aluminum-oxide Nanofluid </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FAA38DEB-0283-B02F-B458-0D9007D43B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32</a:t>
            </a:fld>
            <a:endParaRPr lang="en-IN"/>
          </a:p>
        </p:txBody>
      </p:sp>
    </p:spTree>
    <p:extLst>
      <p:ext uri="{BB962C8B-B14F-4D97-AF65-F5344CB8AC3E}">
        <p14:creationId xmlns="" xmlns:p14="http://schemas.microsoft.com/office/powerpoint/2010/main" val="2449312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B9140ABD-1A45-F779-9707-E00305C9A3FA}"/>
              </a:ext>
            </a:extLst>
          </p:cNvPr>
          <p:cNvSpPr>
            <a:spLocks noGrp="1"/>
          </p:cNvSpPr>
          <p:nvPr>
            <p:ph type="body" idx="1"/>
          </p:nvPr>
        </p:nvSpPr>
        <p:spPr>
          <a:xfrm>
            <a:off x="171043" y="530203"/>
            <a:ext cx="12192000" cy="902204"/>
          </a:xfrm>
        </p:spPr>
        <p:txBody>
          <a:bodyPr>
            <a:noAutofit/>
          </a:bodyPr>
          <a:lstStyle/>
          <a:p>
            <a:pPr marL="114300" indent="0">
              <a:buNone/>
            </a:pPr>
            <a:r>
              <a:rPr lang="en-US" sz="3200" dirty="0">
                <a:latin typeface="Times New Roman" panose="02020603050405020304" pitchFamily="18" charset="0"/>
                <a:cs typeface="Times New Roman" panose="02020603050405020304" pitchFamily="18" charset="0"/>
              </a:rPr>
              <a:t>Heat </a:t>
            </a:r>
            <a:r>
              <a:rPr lang="en-US" sz="3200" dirty="0" smtClean="0">
                <a:latin typeface="Times New Roman" panose="02020603050405020304" pitchFamily="18" charset="0"/>
                <a:cs typeface="Times New Roman" panose="02020603050405020304" pitchFamily="18" charset="0"/>
              </a:rPr>
              <a:t>Transfer Coefficient </a:t>
            </a:r>
            <a:r>
              <a:rPr lang="en-US" sz="3200" dirty="0">
                <a:latin typeface="Times New Roman" panose="02020603050405020304" pitchFamily="18" charset="0"/>
                <a:cs typeface="Times New Roman" panose="02020603050405020304" pitchFamily="18" charset="0"/>
              </a:rPr>
              <a:t>for different Richardson numbers and different volume concentration values:</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25A4EB31-85FD-7888-D081-438D4CA2F5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33</a:t>
            </a:fld>
            <a:endParaRPr lang="en-IN" dirty="0"/>
          </a:p>
        </p:txBody>
      </p:sp>
      <p:graphicFrame>
        <p:nvGraphicFramePr>
          <p:cNvPr id="5" name="Chart 4">
            <a:extLst>
              <a:ext uri="{FF2B5EF4-FFF2-40B4-BE49-F238E27FC236}">
                <a16:creationId xmlns="" xmlns:a16="http://schemas.microsoft.com/office/drawing/2014/main" id="{C159E729-60BC-A181-0F46-51D31647E1C3}"/>
              </a:ext>
            </a:extLst>
          </p:cNvPr>
          <p:cNvGraphicFramePr>
            <a:graphicFrameLocks/>
          </p:cNvGraphicFramePr>
          <p:nvPr>
            <p:extLst>
              <p:ext uri="{D42A27DB-BD31-4B8C-83A1-F6EECF244321}">
                <p14:modId xmlns="" xmlns:p14="http://schemas.microsoft.com/office/powerpoint/2010/main" val="791579706"/>
              </p:ext>
            </p:extLst>
          </p:nvPr>
        </p:nvGraphicFramePr>
        <p:xfrm>
          <a:off x="7759700" y="1979098"/>
          <a:ext cx="4432300" cy="2744279"/>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 xmlns:a16="http://schemas.microsoft.com/office/drawing/2014/main" id="{96B4BE7B-B5DA-AE16-CB7B-74D6CC277E24}"/>
              </a:ext>
            </a:extLst>
          </p:cNvPr>
          <p:cNvSpPr txBox="1"/>
          <p:nvPr/>
        </p:nvSpPr>
        <p:spPr>
          <a:xfrm>
            <a:off x="7107463" y="4796186"/>
            <a:ext cx="525558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Graph-2: Richardson number vs average heat transfer coefficient values for different volume concentrations.</a:t>
            </a:r>
            <a:endParaRPr lang="en-IN"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013552" y="2016087"/>
            <a:ext cx="5805259" cy="1231106"/>
          </a:xfrm>
          <a:prstGeom prst="rect">
            <a:avLst/>
          </a:prstGeom>
          <a:noFill/>
        </p:spPr>
        <p:txBody>
          <a:bodyPr wrap="square" rtlCol="0">
            <a:spAutoFit/>
          </a:bodyPr>
          <a:lstStyle/>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pPr>
              <a:buFont typeface="Arial" pitchFamily="34" charset="0"/>
              <a:buChar char="•"/>
            </a:pPr>
            <a:endParaRPr lang="en-US" sz="2000" dirty="0" smtClean="0">
              <a:latin typeface="Times New Roman" pitchFamily="18" charset="0"/>
              <a:cs typeface="Times New Roman" pitchFamily="18" charset="0"/>
            </a:endParaRPr>
          </a:p>
          <a:p>
            <a:endParaRPr lang="en-US" dirty="0"/>
          </a:p>
        </p:txBody>
      </p:sp>
      <p:sp>
        <p:nvSpPr>
          <p:cNvPr id="9" name="TextBox 8"/>
          <p:cNvSpPr txBox="1"/>
          <p:nvPr/>
        </p:nvSpPr>
        <p:spPr>
          <a:xfrm>
            <a:off x="495300" y="1841500"/>
            <a:ext cx="6946900" cy="4001095"/>
          </a:xfrm>
          <a:prstGeom prst="rect">
            <a:avLst/>
          </a:prstGeom>
          <a:noFill/>
        </p:spPr>
        <p:txBody>
          <a:bodyPr wrap="square" rtlCol="0">
            <a:spAutoFit/>
          </a:bodyPr>
          <a:lstStyle/>
          <a:p>
            <a:pPr>
              <a:buFont typeface="Arial" pitchFamily="34" charset="0"/>
              <a:buChar char="•"/>
            </a:pPr>
            <a:r>
              <a:rPr lang="en-US" sz="2000" dirty="0" smtClean="0">
                <a:latin typeface="Times New Roman" pitchFamily="18" charset="0"/>
                <a:cs typeface="Times New Roman" pitchFamily="18" charset="0"/>
              </a:rPr>
              <a:t> HTC increases with increase in concentration. </a:t>
            </a:r>
          </a:p>
          <a:p>
            <a:pPr>
              <a:buFont typeface="Arial" pitchFamily="34" charset="0"/>
              <a:buChar char="•"/>
            </a:pPr>
            <a:r>
              <a:rPr lang="en-US" sz="2000" dirty="0" smtClean="0">
                <a:latin typeface="Times New Roman" pitchFamily="18" charset="0"/>
                <a:cs typeface="Times New Roman" pitchFamily="18" charset="0"/>
              </a:rPr>
              <a:t>HTC for different </a:t>
            </a:r>
            <a:r>
              <a:rPr lang="en-US" sz="2000" dirty="0" err="1" smtClean="0">
                <a:latin typeface="Times New Roman" pitchFamily="18" charset="0"/>
                <a:cs typeface="Times New Roman" pitchFamily="18" charset="0"/>
              </a:rPr>
              <a:t>richardson’s</a:t>
            </a:r>
            <a:r>
              <a:rPr lang="en-US" sz="2000" dirty="0" smtClean="0">
                <a:latin typeface="Times New Roman" pitchFamily="18" charset="0"/>
                <a:cs typeface="Times New Roman" pitchFamily="18" charset="0"/>
              </a:rPr>
              <a:t>  number ranges from 5.448133 to 108.3699</a:t>
            </a:r>
          </a:p>
          <a:p>
            <a:pPr>
              <a:buFont typeface="Arial" pitchFamily="34" charset="0"/>
              <a:buChar char="•"/>
            </a:pPr>
            <a:r>
              <a:rPr lang="en-US" sz="2000" dirty="0" smtClean="0">
                <a:latin typeface="Times New Roman" pitchFamily="18" charset="0"/>
                <a:cs typeface="Times New Roman" pitchFamily="18" charset="0"/>
              </a:rPr>
              <a:t>The percentage increase of HTC at 1%,2%,4%  with   </a:t>
            </a:r>
          </a:p>
          <a:p>
            <a:r>
              <a:rPr lang="en-US" sz="2000" dirty="0" smtClean="0">
                <a:latin typeface="Times New Roman" pitchFamily="18" charset="0"/>
                <a:cs typeface="Times New Roman" pitchFamily="18" charset="0"/>
              </a:rPr>
              <a:t>  respective to the HTC at 0% is calculated by</a:t>
            </a:r>
          </a:p>
          <a:p>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Change = (</a:t>
            </a:r>
            <a:r>
              <a:rPr lang="en-US" sz="2000" dirty="0" smtClean="0">
                <a:latin typeface="Times New Roman" pitchFamily="18" charset="0"/>
                <a:cs typeface="Times New Roman" pitchFamily="18" charset="0"/>
              </a:rPr>
              <a:t>HTC</a:t>
            </a:r>
            <a:r>
              <a:rPr lang="en-US" sz="2000" b="1" dirty="0" smtClean="0">
                <a:latin typeface="Times New Roman" pitchFamily="18" charset="0"/>
                <a:cs typeface="Times New Roman" pitchFamily="18" charset="0"/>
              </a:rPr>
              <a:t> at x%  - </a:t>
            </a:r>
            <a:r>
              <a:rPr lang="en-US" sz="2000" dirty="0" smtClean="0">
                <a:latin typeface="Times New Roman" pitchFamily="18" charset="0"/>
                <a:cs typeface="Times New Roman" pitchFamily="18" charset="0"/>
              </a:rPr>
              <a:t>HTC</a:t>
            </a:r>
            <a:r>
              <a:rPr lang="en-US" sz="2000" b="1" dirty="0" smtClean="0">
                <a:latin typeface="Times New Roman" pitchFamily="18" charset="0"/>
                <a:cs typeface="Times New Roman" pitchFamily="18" charset="0"/>
              </a:rPr>
              <a:t> at 0% ) / </a:t>
            </a:r>
            <a:r>
              <a:rPr lang="en-US" sz="2000" dirty="0" smtClean="0">
                <a:latin typeface="Times New Roman" pitchFamily="18" charset="0"/>
                <a:cs typeface="Times New Roman" pitchFamily="18" charset="0"/>
              </a:rPr>
              <a:t>HTC</a:t>
            </a:r>
            <a:r>
              <a:rPr lang="en-US" sz="2000" b="1" dirty="0" smtClean="0">
                <a:latin typeface="Times New Roman" pitchFamily="18" charset="0"/>
                <a:cs typeface="Times New Roman" pitchFamily="18" charset="0"/>
              </a:rPr>
              <a:t> at 0% </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For Richard number 0.1:</a:t>
            </a:r>
          </a:p>
          <a:p>
            <a:pPr lvl="1"/>
            <a:r>
              <a:rPr lang="en-US" sz="2000" dirty="0" smtClean="0">
                <a:latin typeface="Times New Roman" pitchFamily="18" charset="0"/>
                <a:cs typeface="Times New Roman" pitchFamily="18" charset="0"/>
              </a:rPr>
              <a:t> % change for 1% = 2.37% for 2% = 5.50% for 4% = 14.96%</a:t>
            </a:r>
          </a:p>
          <a:p>
            <a:r>
              <a:rPr lang="en-US" sz="2000" dirty="0" smtClean="0">
                <a:latin typeface="Times New Roman" pitchFamily="18" charset="0"/>
                <a:cs typeface="Times New Roman" pitchFamily="18" charset="0"/>
              </a:rPr>
              <a:t>For Richard number 2:</a:t>
            </a:r>
          </a:p>
          <a:p>
            <a:r>
              <a:rPr lang="en-US" sz="2000" dirty="0" smtClean="0">
                <a:latin typeface="Times New Roman" pitchFamily="18" charset="0"/>
                <a:cs typeface="Times New Roman" pitchFamily="18" charset="0"/>
              </a:rPr>
              <a:t> % change for 1%= 1.51% for 2% = 3.59% for 4%: 9.63%</a:t>
            </a:r>
          </a:p>
          <a:p>
            <a:r>
              <a:rPr lang="en-US" sz="2000" dirty="0" smtClean="0">
                <a:latin typeface="Times New Roman" pitchFamily="18" charset="0"/>
                <a:cs typeface="Times New Roman" pitchFamily="18" charset="0"/>
              </a:rPr>
              <a:t>For Richard number 5:</a:t>
            </a:r>
          </a:p>
          <a:p>
            <a:pPr lvl="1"/>
            <a:r>
              <a:rPr lang="en-US" sz="2000" dirty="0" smtClean="0">
                <a:latin typeface="Times New Roman" pitchFamily="18" charset="0"/>
                <a:cs typeface="Times New Roman" pitchFamily="18" charset="0"/>
              </a:rPr>
              <a:t>% change for 1% = 1.21  for 2% = 2.84%  for 4%: 7.79%</a:t>
            </a:r>
          </a:p>
          <a:p>
            <a:endParaRPr lang="en-US" dirty="0"/>
          </a:p>
        </p:txBody>
      </p:sp>
    </p:spTree>
    <p:extLst>
      <p:ext uri="{BB962C8B-B14F-4D97-AF65-F5344CB8AC3E}">
        <p14:creationId xmlns="" xmlns:p14="http://schemas.microsoft.com/office/powerpoint/2010/main" val="1295658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ADE638-958A-01F4-5ACD-EA2DB7CDF1BB}"/>
              </a:ext>
            </a:extLst>
          </p:cNvPr>
          <p:cNvSpPr>
            <a:spLocks noGrp="1"/>
          </p:cNvSpPr>
          <p:nvPr>
            <p:ph type="title"/>
          </p:nvPr>
        </p:nvSpPr>
        <p:spPr>
          <a:xfrm>
            <a:off x="81280" y="996699"/>
            <a:ext cx="12273280" cy="782799"/>
          </a:xfrm>
        </p:spPr>
        <p:txBody>
          <a:bodyPr>
            <a:noAutofit/>
          </a:bodyPr>
          <a:lstStyle/>
          <a:p>
            <a:r>
              <a:rPr lang="en-US" sz="3200" dirty="0">
                <a:latin typeface="Times New Roman" panose="02020603050405020304" pitchFamily="18" charset="0"/>
                <a:cs typeface="Times New Roman" panose="02020603050405020304" pitchFamily="18" charset="0"/>
              </a:rPr>
              <a:t>Nusselt Numbers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 xmlns:a16="http://schemas.microsoft.com/office/drawing/2014/main" id="{757F63DB-8F56-0EF1-EDAE-DEB5BDB4B0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34</a:t>
            </a:fld>
            <a:endParaRPr lang="en-IN"/>
          </a:p>
        </p:txBody>
      </p:sp>
      <p:sp>
        <p:nvSpPr>
          <p:cNvPr id="7" name="TextBox 6">
            <a:extLst>
              <a:ext uri="{FF2B5EF4-FFF2-40B4-BE49-F238E27FC236}">
                <a16:creationId xmlns="" xmlns:a16="http://schemas.microsoft.com/office/drawing/2014/main" id="{E3E60F45-F002-1771-2F72-423F287E153A}"/>
              </a:ext>
            </a:extLst>
          </p:cNvPr>
          <p:cNvSpPr txBox="1"/>
          <p:nvPr/>
        </p:nvSpPr>
        <p:spPr>
          <a:xfrm>
            <a:off x="362112" y="1816100"/>
            <a:ext cx="6940388" cy="5293757"/>
          </a:xfrm>
          <a:prstGeom prst="rect">
            <a:avLst/>
          </a:prstGeom>
          <a:noFill/>
        </p:spPr>
        <p:txBody>
          <a:bodyPr wrap="square" rtlCol="0">
            <a:spAutoFit/>
          </a:bodyPr>
          <a:lstStyle/>
          <a:p>
            <a:pPr>
              <a:buFont typeface="Arial" pitchFamily="34" charset="0"/>
              <a:buChar char="•"/>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Nusselt</a:t>
            </a:r>
            <a:r>
              <a:rPr lang="en-US" sz="1800" dirty="0" smtClean="0">
                <a:latin typeface="Times New Roman" pitchFamily="18" charset="0"/>
                <a:cs typeface="Times New Roman" pitchFamily="18" charset="0"/>
              </a:rPr>
              <a:t>  number increases with increase in concentration. </a:t>
            </a:r>
          </a:p>
          <a:p>
            <a:pPr>
              <a:buFont typeface="Arial" pitchFamily="34" charset="0"/>
              <a:buChar char="•"/>
            </a:pPr>
            <a:r>
              <a:rPr lang="en-US" sz="1800" dirty="0" smtClean="0">
                <a:latin typeface="Times New Roman" pitchFamily="18" charset="0"/>
                <a:cs typeface="Times New Roman" pitchFamily="18" charset="0"/>
              </a:rPr>
              <a:t>Nu value for different </a:t>
            </a:r>
            <a:r>
              <a:rPr lang="en-US" sz="1800" dirty="0" err="1" smtClean="0">
                <a:latin typeface="Times New Roman" pitchFamily="18" charset="0"/>
                <a:cs typeface="Times New Roman" pitchFamily="18" charset="0"/>
              </a:rPr>
              <a:t>richardson’s</a:t>
            </a:r>
            <a:r>
              <a:rPr lang="en-US" sz="1800" dirty="0" smtClean="0">
                <a:latin typeface="Times New Roman" pitchFamily="18" charset="0"/>
                <a:cs typeface="Times New Roman" pitchFamily="18" charset="0"/>
              </a:rPr>
              <a:t> number ranges from 0.09126</a:t>
            </a:r>
          </a:p>
          <a:p>
            <a:r>
              <a:rPr lang="en-US" sz="1800" dirty="0" smtClean="0">
                <a:latin typeface="Times New Roman" pitchFamily="18" charset="0"/>
                <a:cs typeface="Times New Roman" pitchFamily="18" charset="0"/>
              </a:rPr>
              <a:t>  to 1.64696 </a:t>
            </a:r>
          </a:p>
          <a:p>
            <a:pPr>
              <a:buFont typeface="Arial" pitchFamily="34" charset="0"/>
              <a:buChar char="•"/>
            </a:pPr>
            <a:r>
              <a:rPr lang="en-US" sz="1800" dirty="0" smtClean="0">
                <a:latin typeface="Times New Roman" pitchFamily="18" charset="0"/>
                <a:cs typeface="Times New Roman" pitchFamily="18" charset="0"/>
              </a:rPr>
              <a:t>The percentage increase of </a:t>
            </a:r>
            <a:r>
              <a:rPr lang="en-US" sz="1800" dirty="0" err="1" smtClean="0">
                <a:latin typeface="Times New Roman" pitchFamily="18" charset="0"/>
                <a:cs typeface="Times New Roman" pitchFamily="18" charset="0"/>
              </a:rPr>
              <a:t>nusselt</a:t>
            </a:r>
            <a:r>
              <a:rPr lang="en-US" sz="1800" dirty="0" smtClean="0">
                <a:latin typeface="Times New Roman" pitchFamily="18" charset="0"/>
                <a:cs typeface="Times New Roman" pitchFamily="18" charset="0"/>
              </a:rPr>
              <a:t> number at 1%,2%,4%  with   </a:t>
            </a:r>
          </a:p>
          <a:p>
            <a:r>
              <a:rPr lang="en-US" sz="1800" dirty="0" smtClean="0">
                <a:latin typeface="Times New Roman" pitchFamily="18" charset="0"/>
                <a:cs typeface="Times New Roman" pitchFamily="18" charset="0"/>
              </a:rPr>
              <a:t>  respective to the </a:t>
            </a:r>
            <a:r>
              <a:rPr lang="en-US" sz="1800" dirty="0" err="1" smtClean="0">
                <a:latin typeface="Times New Roman" pitchFamily="18" charset="0"/>
                <a:cs typeface="Times New Roman" pitchFamily="18" charset="0"/>
              </a:rPr>
              <a:t>nusselt</a:t>
            </a:r>
            <a:r>
              <a:rPr lang="en-US" sz="1800" dirty="0" smtClean="0">
                <a:latin typeface="Times New Roman" pitchFamily="18" charset="0"/>
                <a:cs typeface="Times New Roman" pitchFamily="18" charset="0"/>
              </a:rPr>
              <a:t> number at 0% is calculated by</a:t>
            </a:r>
          </a:p>
          <a:p>
            <a:r>
              <a:rPr lang="en-US" sz="1800" dirty="0" smtClean="0">
                <a:latin typeface="Times New Roman" pitchFamily="18" charset="0"/>
                <a:cs typeface="Times New Roman" pitchFamily="18" charset="0"/>
              </a:rPr>
              <a:t>         </a:t>
            </a:r>
            <a:r>
              <a:rPr lang="en-US" sz="1800" b="1" dirty="0" smtClean="0">
                <a:latin typeface="Times New Roman" pitchFamily="18" charset="0"/>
                <a:cs typeface="Times New Roman" pitchFamily="18" charset="0"/>
              </a:rPr>
              <a:t>% Change = (Nu at x%  - Nu at 0% ) / Nu at 0% </a:t>
            </a:r>
          </a:p>
          <a:p>
            <a:pPr>
              <a:buFont typeface="Arial" pitchFamily="34" charset="0"/>
              <a:buChar char="•"/>
            </a:pPr>
            <a:r>
              <a:rPr lang="en-US" sz="1800" dirty="0" smtClean="0">
                <a:latin typeface="Times New Roman" pitchFamily="18" charset="0"/>
                <a:cs typeface="Times New Roman" pitchFamily="18" charset="0"/>
              </a:rPr>
              <a:t>For Richardson number = 0.1:</a:t>
            </a:r>
          </a:p>
          <a:p>
            <a:pPr lvl="1"/>
            <a:r>
              <a:rPr lang="en-US" sz="1800" dirty="0" smtClean="0">
                <a:latin typeface="Times New Roman" pitchFamily="18" charset="0"/>
                <a:cs typeface="Times New Roman" pitchFamily="18" charset="0"/>
              </a:rPr>
              <a:t>     % Change at 1% = 11.22% %   ,  2% = 29.54%  ,  4% = 77.68%</a:t>
            </a:r>
          </a:p>
          <a:p>
            <a:pPr>
              <a:buFont typeface="Arial" pitchFamily="34" charset="0"/>
              <a:buChar char="•"/>
            </a:pPr>
            <a:r>
              <a:rPr lang="en-US" sz="1800" dirty="0" smtClean="0">
                <a:latin typeface="Times New Roman" pitchFamily="18" charset="0"/>
                <a:cs typeface="Times New Roman" pitchFamily="18" charset="0"/>
              </a:rPr>
              <a:t>  For Richardson number = 2:</a:t>
            </a:r>
          </a:p>
          <a:p>
            <a:pPr lvl="1"/>
            <a:r>
              <a:rPr lang="en-US" sz="1800" dirty="0" smtClean="0">
                <a:latin typeface="Times New Roman" pitchFamily="18" charset="0"/>
                <a:cs typeface="Times New Roman" pitchFamily="18" charset="0"/>
              </a:rPr>
              <a:t>    % Change at 1% = 6.11%  , 2% = 17.65%  , 4% = 42.25%</a:t>
            </a:r>
          </a:p>
          <a:p>
            <a:pPr>
              <a:buFont typeface="Arial" pitchFamily="34" charset="0"/>
              <a:buChar char="•"/>
            </a:pPr>
            <a:r>
              <a:rPr lang="en-US" sz="1800" dirty="0" smtClean="0">
                <a:latin typeface="Times New Roman" pitchFamily="18" charset="0"/>
                <a:cs typeface="Times New Roman" pitchFamily="18" charset="0"/>
              </a:rPr>
              <a:t>For Richardson number = 5:</a:t>
            </a:r>
          </a:p>
          <a:p>
            <a:pPr lvl="1"/>
            <a:r>
              <a:rPr lang="en-US" sz="1800" dirty="0" smtClean="0">
                <a:latin typeface="Times New Roman" pitchFamily="18" charset="0"/>
                <a:cs typeface="Times New Roman" pitchFamily="18" charset="0"/>
              </a:rPr>
              <a:t>    % Change at 1% = 4.39%  , 2% = 13.86%  , 4% = 32.25%</a:t>
            </a:r>
          </a:p>
          <a:p>
            <a:pPr lvl="1"/>
            <a:endParaRPr lang="en-US" sz="1800" dirty="0" smtClean="0">
              <a:latin typeface="Times New Roman" pitchFamily="18" charset="0"/>
              <a:cs typeface="Times New Roman" pitchFamily="18" charset="0"/>
            </a:endParaRPr>
          </a:p>
          <a:p>
            <a:pPr>
              <a:buFont typeface="Arial" pitchFamily="34" charset="0"/>
              <a:buChar char="•"/>
            </a:pPr>
            <a:r>
              <a:rPr lang="en-US" sz="1800" dirty="0" smtClean="0">
                <a:latin typeface="Times New Roman" pitchFamily="18" charset="0"/>
                <a:cs typeface="Times New Roman" pitchFamily="18" charset="0"/>
              </a:rPr>
              <a:t> However the  percentage of increase in </a:t>
            </a:r>
            <a:r>
              <a:rPr lang="en-US" sz="1800" dirty="0" err="1" smtClean="0">
                <a:latin typeface="Times New Roman" pitchFamily="18" charset="0"/>
                <a:cs typeface="Times New Roman" pitchFamily="18" charset="0"/>
              </a:rPr>
              <a:t>nusselt</a:t>
            </a:r>
            <a:r>
              <a:rPr lang="en-US" sz="1800" dirty="0" smtClean="0">
                <a:latin typeface="Times New Roman" pitchFamily="18" charset="0"/>
                <a:cs typeface="Times New Roman" pitchFamily="18" charset="0"/>
              </a:rPr>
              <a:t> number decreases  and  </a:t>
            </a:r>
          </a:p>
          <a:p>
            <a:r>
              <a:rPr lang="en-US" sz="1800" dirty="0" smtClean="0">
                <a:latin typeface="Times New Roman" pitchFamily="18" charset="0"/>
                <a:cs typeface="Times New Roman" pitchFamily="18" charset="0"/>
              </a:rPr>
              <a:t>  becomes constant  due to law of diminishing returns.</a:t>
            </a:r>
          </a:p>
          <a:p>
            <a:pPr>
              <a:buFont typeface="Arial" pitchFamily="34" charset="0"/>
              <a:buChar char="•"/>
            </a:pPr>
            <a:r>
              <a:rPr lang="en-US" sz="1800" dirty="0" smtClean="0">
                <a:latin typeface="Times New Roman" pitchFamily="18" charset="0"/>
                <a:cs typeface="Times New Roman" pitchFamily="18" charset="0"/>
              </a:rPr>
              <a:t> This Implies increasing the concentration linearly doesn't  increase the     </a:t>
            </a:r>
          </a:p>
          <a:p>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nusselt</a:t>
            </a:r>
            <a:r>
              <a:rPr lang="en-US" sz="1800" dirty="0" smtClean="0">
                <a:latin typeface="Times New Roman" pitchFamily="18" charset="0"/>
                <a:cs typeface="Times New Roman" pitchFamily="18" charset="0"/>
              </a:rPr>
              <a:t> number linearly </a:t>
            </a:r>
          </a:p>
          <a:p>
            <a:pPr lvl="1"/>
            <a:endParaRPr lang="en-US" sz="1800" dirty="0" smtClean="0">
              <a:latin typeface="Times New Roman" pitchFamily="18" charset="0"/>
              <a:cs typeface="Times New Roman" pitchFamily="18" charset="0"/>
            </a:endParaRPr>
          </a:p>
          <a:p>
            <a:pPr algn="ct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 xmlns:a16="http://schemas.microsoft.com/office/drawing/2014/main" id="{EC6F42EC-FA22-9B52-3636-043A2E305A00}"/>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Graph-3: Richardson Number vs Nusselt Number values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3" name="Chart 2">
            <a:extLst>
              <a:ext uri="{FF2B5EF4-FFF2-40B4-BE49-F238E27FC236}">
                <a16:creationId xmlns="" xmlns:a16="http://schemas.microsoft.com/office/drawing/2014/main" id="{E2E18562-1A4A-AE31-E5DC-4E4C3C201C2D}"/>
              </a:ext>
            </a:extLst>
          </p:cNvPr>
          <p:cNvGraphicFramePr>
            <a:graphicFrameLocks/>
          </p:cNvGraphicFramePr>
          <p:nvPr>
            <p:extLst>
              <p:ext uri="{D42A27DB-BD31-4B8C-83A1-F6EECF244321}">
                <p14:modId xmlns="" xmlns:p14="http://schemas.microsoft.com/office/powerpoint/2010/main" val="637084510"/>
              </p:ext>
            </p:extLst>
          </p:nvPr>
        </p:nvGraphicFramePr>
        <p:xfrm>
          <a:off x="7435516" y="2300842"/>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544945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2B0EA2-C054-4C96-4D28-84ACAC425CD5}"/>
              </a:ext>
            </a:extLst>
          </p:cNvPr>
          <p:cNvSpPr>
            <a:spLocks noGrp="1"/>
          </p:cNvSpPr>
          <p:nvPr>
            <p:ph type="title"/>
          </p:nvPr>
        </p:nvSpPr>
        <p:spPr>
          <a:xfrm>
            <a:off x="45720" y="671988"/>
            <a:ext cx="11953240" cy="1277775"/>
          </a:xfrm>
        </p:spPr>
        <p:txBody>
          <a:bodyPr>
            <a:normAutofit/>
          </a:bodyPr>
          <a:lstStyle/>
          <a:p>
            <a:r>
              <a:rPr lang="en-US" sz="3200" dirty="0">
                <a:latin typeface="Times New Roman" panose="02020603050405020304" pitchFamily="18" charset="0"/>
                <a:cs typeface="Times New Roman" panose="02020603050405020304" pitchFamily="18" charset="0"/>
              </a:rPr>
              <a:t>Average Shear stresses for different Richardson numbers and different volume concentration values:</a:t>
            </a:r>
            <a:endParaRPr lang="en-IN" sz="3200" dirty="0"/>
          </a:p>
        </p:txBody>
      </p:sp>
      <p:sp>
        <p:nvSpPr>
          <p:cNvPr id="4" name="Slide Number Placeholder 3">
            <a:extLst>
              <a:ext uri="{FF2B5EF4-FFF2-40B4-BE49-F238E27FC236}">
                <a16:creationId xmlns="" xmlns:a16="http://schemas.microsoft.com/office/drawing/2014/main" id="{CE4266A3-410D-94DE-B49D-52CA0B9498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35</a:t>
            </a:fld>
            <a:endParaRPr lang="en-IN" dirty="0"/>
          </a:p>
        </p:txBody>
      </p:sp>
      <p:graphicFrame>
        <p:nvGraphicFramePr>
          <p:cNvPr id="6" name="Chart 5">
            <a:extLst>
              <a:ext uri="{FF2B5EF4-FFF2-40B4-BE49-F238E27FC236}">
                <a16:creationId xmlns="" xmlns:a16="http://schemas.microsoft.com/office/drawing/2014/main" id="{633AA3CD-B7D3-7B6E-B0D0-0D634DBADCA4}"/>
              </a:ext>
            </a:extLst>
          </p:cNvPr>
          <p:cNvGraphicFramePr>
            <a:graphicFrameLocks/>
          </p:cNvGraphicFramePr>
          <p:nvPr>
            <p:extLst>
              <p:ext uri="{D42A27DB-BD31-4B8C-83A1-F6EECF244321}">
                <p14:modId xmlns="" xmlns:p14="http://schemas.microsoft.com/office/powerpoint/2010/main" val="3275043944"/>
              </p:ext>
            </p:extLst>
          </p:nvPr>
        </p:nvGraphicFramePr>
        <p:xfrm>
          <a:off x="7547610" y="294513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 xmlns:a16="http://schemas.microsoft.com/office/drawing/2014/main" id="{92A1A65A-AC30-5090-80F4-29B17D5A0894}"/>
              </a:ext>
            </a:extLst>
          </p:cNvPr>
          <p:cNvSpPr txBox="1"/>
          <p:nvPr/>
        </p:nvSpPr>
        <p:spPr>
          <a:xfrm>
            <a:off x="215900" y="1981201"/>
            <a:ext cx="7124700" cy="3477875"/>
          </a:xfrm>
          <a:prstGeom prst="rect">
            <a:avLst/>
          </a:prstGeom>
          <a:noFill/>
        </p:spPr>
        <p:txBody>
          <a:bodyPr wrap="square" rtlCol="0">
            <a:spAutoFit/>
          </a:bodyPr>
          <a:lstStyle/>
          <a:p>
            <a:pPr>
              <a:buFont typeface="Arial" pitchFamily="34" charset="0"/>
              <a:buChar char="•"/>
            </a:pPr>
            <a:r>
              <a:rPr lang="en-US" sz="2000" dirty="0" smtClean="0">
                <a:latin typeface="Times New Roman" pitchFamily="18" charset="0"/>
                <a:cs typeface="Times New Roman" pitchFamily="18" charset="0"/>
              </a:rPr>
              <a:t>Average shear stress for different </a:t>
            </a:r>
            <a:r>
              <a:rPr lang="en-US" sz="2000" dirty="0" err="1" smtClean="0">
                <a:latin typeface="Times New Roman" pitchFamily="18" charset="0"/>
                <a:cs typeface="Times New Roman" pitchFamily="18" charset="0"/>
              </a:rPr>
              <a:t>richardson’s</a:t>
            </a:r>
            <a:r>
              <a:rPr lang="en-US" sz="2000" dirty="0" smtClean="0">
                <a:latin typeface="Times New Roman" pitchFamily="18" charset="0"/>
                <a:cs typeface="Times New Roman" pitchFamily="18" charset="0"/>
              </a:rPr>
              <a:t> number ranges from 0.0066354363 to 0.01694618</a:t>
            </a:r>
          </a:p>
          <a:p>
            <a:pPr>
              <a:buFont typeface="Arial" pitchFamily="34" charset="0"/>
              <a:buChar char="•"/>
            </a:pPr>
            <a:r>
              <a:rPr lang="en-US" sz="2000" dirty="0" smtClean="0">
                <a:latin typeface="Times New Roman" pitchFamily="18" charset="0"/>
                <a:cs typeface="Times New Roman" pitchFamily="18" charset="0"/>
              </a:rPr>
              <a:t>The percentage change in </a:t>
            </a:r>
            <a:r>
              <a:rPr lang="en-US" sz="2000" dirty="0" err="1" smtClean="0">
                <a:latin typeface="Times New Roman" pitchFamily="18" charset="0"/>
                <a:cs typeface="Times New Roman" pitchFamily="18" charset="0"/>
              </a:rPr>
              <a:t>avg</a:t>
            </a:r>
            <a:r>
              <a:rPr lang="en-US" sz="2000" dirty="0" smtClean="0">
                <a:latin typeface="Times New Roman" pitchFamily="18" charset="0"/>
                <a:cs typeface="Times New Roman" pitchFamily="18" charset="0"/>
              </a:rPr>
              <a:t> shear stress compared with 0% concentration as reference are as </a:t>
            </a:r>
            <a:r>
              <a:rPr lang="en-US" sz="2000" dirty="0" smtClean="0">
                <a:latin typeface="Times New Roman" pitchFamily="18" charset="0"/>
                <a:cs typeface="Times New Roman" pitchFamily="18" charset="0"/>
              </a:rPr>
              <a:t>follows</a:t>
            </a:r>
          </a:p>
          <a:p>
            <a:pPr>
              <a:buFont typeface="Arial" pitchFamily="34" charset="0"/>
              <a:buChar char="•"/>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Change = (value at x%  - </a:t>
            </a:r>
            <a:r>
              <a:rPr lang="en-US" sz="2000" dirty="0" smtClean="0">
                <a:latin typeface="Times New Roman" pitchFamily="18" charset="0"/>
                <a:cs typeface="Times New Roman" pitchFamily="18" charset="0"/>
              </a:rPr>
              <a:t>value</a:t>
            </a:r>
            <a:r>
              <a:rPr lang="en-US" sz="2000" b="1" dirty="0" smtClean="0">
                <a:latin typeface="Times New Roman" pitchFamily="18" charset="0"/>
                <a:cs typeface="Times New Roman" pitchFamily="18" charset="0"/>
              </a:rPr>
              <a:t> at 0% ) / </a:t>
            </a:r>
            <a:r>
              <a:rPr lang="en-US" sz="2000" dirty="0" smtClean="0">
                <a:latin typeface="Times New Roman" pitchFamily="18" charset="0"/>
                <a:cs typeface="Times New Roman" pitchFamily="18" charset="0"/>
              </a:rPr>
              <a:t>value</a:t>
            </a:r>
            <a:r>
              <a:rPr lang="en-US" sz="2000" b="1" dirty="0" smtClean="0">
                <a:latin typeface="Times New Roman" pitchFamily="18" charset="0"/>
                <a:cs typeface="Times New Roman" pitchFamily="18" charset="0"/>
              </a:rPr>
              <a:t> at 0</a:t>
            </a:r>
            <a:r>
              <a:rPr lang="en-US" sz="2000" b="1"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pPr>
              <a:buFont typeface="Arial" pitchFamily="34" charset="0"/>
              <a:buChar char="•"/>
            </a:pPr>
            <a:r>
              <a:rPr lang="en-US" sz="2000" dirty="0" smtClean="0">
                <a:latin typeface="Times New Roman" pitchFamily="18" charset="0"/>
                <a:cs typeface="Times New Roman" pitchFamily="18" charset="0"/>
              </a:rPr>
              <a:t>Richardson number 0.1:</a:t>
            </a:r>
          </a:p>
          <a:p>
            <a:pPr lvl="1"/>
            <a:r>
              <a:rPr lang="en-US" sz="2000" dirty="0" smtClean="0">
                <a:latin typeface="Times New Roman" pitchFamily="18" charset="0"/>
                <a:cs typeface="Times New Roman" pitchFamily="18" charset="0"/>
              </a:rPr>
              <a:t>   % change for 1%: 15.221%  for 2%: 34.783%  for 4%: 102.25%</a:t>
            </a:r>
          </a:p>
          <a:p>
            <a:pPr>
              <a:buFont typeface="Arial" pitchFamily="34" charset="0"/>
              <a:buChar char="•"/>
            </a:pPr>
            <a:r>
              <a:rPr lang="en-US" sz="2000" dirty="0" smtClean="0">
                <a:latin typeface="Times New Roman" pitchFamily="18" charset="0"/>
                <a:cs typeface="Times New Roman" pitchFamily="18" charset="0"/>
              </a:rPr>
              <a:t>Richardson number 2:</a:t>
            </a:r>
          </a:p>
          <a:p>
            <a:pPr lvl="1"/>
            <a:r>
              <a:rPr lang="en-US" sz="2000" dirty="0" smtClean="0">
                <a:latin typeface="Times New Roman" pitchFamily="18" charset="0"/>
                <a:cs typeface="Times New Roman" pitchFamily="18" charset="0"/>
              </a:rPr>
              <a:t>  % change for 1%: 18.346% for 2%: 32.202% for 4%: 94.158%</a:t>
            </a:r>
          </a:p>
          <a:p>
            <a:pPr>
              <a:buFont typeface="Arial" pitchFamily="34" charset="0"/>
              <a:buChar char="•"/>
            </a:pPr>
            <a:r>
              <a:rPr lang="en-US" sz="2000" dirty="0" smtClean="0">
                <a:latin typeface="Times New Roman" pitchFamily="18" charset="0"/>
                <a:cs typeface="Times New Roman" pitchFamily="18" charset="0"/>
              </a:rPr>
              <a:t>Richardson number 5:</a:t>
            </a:r>
          </a:p>
          <a:p>
            <a:pPr lvl="1"/>
            <a:r>
              <a:rPr lang="en-US" sz="2000" dirty="0" smtClean="0">
                <a:latin typeface="Times New Roman" pitchFamily="18" charset="0"/>
                <a:cs typeface="Times New Roman" pitchFamily="18" charset="0"/>
              </a:rPr>
              <a:t>  % change for 1%: 25.296% for 2%: 32.576% for 4%: 92.777%</a:t>
            </a:r>
            <a:endParaRPr lang="en-US" sz="2000" dirty="0">
              <a:latin typeface="Times New Roman" pitchFamily="18" charset="0"/>
              <a:cs typeface="Times New Roman" pitchFamily="18" charset="0"/>
            </a:endParaRPr>
          </a:p>
        </p:txBody>
      </p:sp>
      <p:sp>
        <p:nvSpPr>
          <p:cNvPr id="8" name="TextBox 7">
            <a:extLst>
              <a:ext uri="{FF2B5EF4-FFF2-40B4-BE49-F238E27FC236}">
                <a16:creationId xmlns="" xmlns:a16="http://schemas.microsoft.com/office/drawing/2014/main" id="{5484BEB9-9B86-941B-3E3F-E76F4F3E3CD7}"/>
              </a:ext>
            </a:extLst>
          </p:cNvPr>
          <p:cNvSpPr txBox="1"/>
          <p:nvPr/>
        </p:nvSpPr>
        <p:spPr>
          <a:xfrm>
            <a:off x="7237570" y="59642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Graph-4: Richardson Number vs average Shear Stress values for different volume concentrations.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924008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D64F7E-A073-0D4B-3ADD-4E494D0ED375}"/>
              </a:ext>
            </a:extLst>
          </p:cNvPr>
          <p:cNvSpPr>
            <a:spLocks noGrp="1"/>
          </p:cNvSpPr>
          <p:nvPr>
            <p:ph type="title"/>
          </p:nvPr>
        </p:nvSpPr>
        <p:spPr>
          <a:xfrm>
            <a:off x="81280" y="759143"/>
            <a:ext cx="12354560" cy="1008697"/>
          </a:xfrm>
        </p:spPr>
        <p:txBody>
          <a:bodyPr>
            <a:noAutofit/>
          </a:bodyPr>
          <a:lstStyle/>
          <a:p>
            <a:r>
              <a:rPr lang="en-US" sz="3200" dirty="0">
                <a:latin typeface="Times New Roman" panose="02020603050405020304" pitchFamily="18" charset="0"/>
                <a:cs typeface="Times New Roman" panose="02020603050405020304" pitchFamily="18" charset="0"/>
              </a:rPr>
              <a:t>Heat Transfer Coefficient in wall-2 &amp; wall-3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 xmlns:a16="http://schemas.microsoft.com/office/drawing/2014/main" id="{ADB4EF69-1432-0A8D-A834-B72BC2BD17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36</a:t>
            </a:fld>
            <a:endParaRPr lang="en-IN"/>
          </a:p>
        </p:txBody>
      </p:sp>
      <p:graphicFrame>
        <p:nvGraphicFramePr>
          <p:cNvPr id="6" name="Chart 5">
            <a:extLst>
              <a:ext uri="{FF2B5EF4-FFF2-40B4-BE49-F238E27FC236}">
                <a16:creationId xmlns="" xmlns:a16="http://schemas.microsoft.com/office/drawing/2014/main" id="{3283B29D-9A94-EEAC-C1CF-7841BFADAE2A}"/>
              </a:ext>
            </a:extLst>
          </p:cNvPr>
          <p:cNvGraphicFramePr>
            <a:graphicFrameLocks/>
          </p:cNvGraphicFramePr>
          <p:nvPr>
            <p:extLst>
              <p:ext uri="{D42A27DB-BD31-4B8C-83A1-F6EECF244321}">
                <p14:modId xmlns="" xmlns:p14="http://schemas.microsoft.com/office/powerpoint/2010/main" val="899551686"/>
              </p:ext>
            </p:extLst>
          </p:nvPr>
        </p:nvGraphicFramePr>
        <p:xfrm>
          <a:off x="6598920" y="348742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 xmlns:a16="http://schemas.microsoft.com/office/drawing/2014/main" id="{D2669BE7-11C4-CE3A-4AD6-F0F48DD4B296}"/>
              </a:ext>
            </a:extLst>
          </p:cNvPr>
          <p:cNvSpPr txBox="1"/>
          <p:nvPr/>
        </p:nvSpPr>
        <p:spPr>
          <a:xfrm>
            <a:off x="6539070" y="6334780"/>
            <a:ext cx="459883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Graph-6: Richardson Number vs Heat transfer coefficient values in </a:t>
            </a:r>
            <a:r>
              <a:rPr lang="en-US" dirty="0" smtClean="0">
                <a:latin typeface="Times New Roman" panose="02020603050405020304" pitchFamily="18" charset="0"/>
                <a:cs typeface="Times New Roman" panose="02020603050405020304" pitchFamily="18" charset="0"/>
              </a:rPr>
              <a:t>wall-2 ,3 </a:t>
            </a:r>
            <a:r>
              <a:rPr lang="en-US" dirty="0" err="1" smtClean="0">
                <a:latin typeface="Times New Roman" panose="02020603050405020304" pitchFamily="18" charset="0"/>
                <a:cs typeface="Times New Roman" panose="02020603050405020304" pitchFamily="18" charset="0"/>
              </a:rPr>
              <a:t>avg</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9" name="Chart 8">
            <a:extLst>
              <a:ext uri="{FF2B5EF4-FFF2-40B4-BE49-F238E27FC236}">
                <a16:creationId xmlns="" xmlns:a16="http://schemas.microsoft.com/office/drawing/2014/main" id="{385E3399-1E71-8648-D871-99B38627A307}"/>
              </a:ext>
            </a:extLst>
          </p:cNvPr>
          <p:cNvGraphicFramePr>
            <a:graphicFrameLocks/>
          </p:cNvGraphicFramePr>
          <p:nvPr>
            <p:extLst>
              <p:ext uri="{D42A27DB-BD31-4B8C-83A1-F6EECF244321}">
                <p14:modId xmlns="" xmlns:p14="http://schemas.microsoft.com/office/powerpoint/2010/main" val="3425698686"/>
              </p:ext>
            </p:extLst>
          </p:nvPr>
        </p:nvGraphicFramePr>
        <p:xfrm>
          <a:off x="817879" y="353536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1016000" y="1981200"/>
            <a:ext cx="9359900" cy="646331"/>
          </a:xfrm>
          <a:prstGeom prst="rect">
            <a:avLst/>
          </a:prstGeom>
          <a:noFill/>
        </p:spPr>
        <p:txBody>
          <a:bodyPr wrap="square" rtlCol="0">
            <a:spAutoFit/>
          </a:bodyPr>
          <a:lstStyle/>
          <a:p>
            <a:r>
              <a:rPr lang="en-US" sz="1800" dirty="0" smtClean="0">
                <a:latin typeface="Times New Roman" pitchFamily="18" charset="0"/>
                <a:cs typeface="Times New Roman" pitchFamily="18" charset="0"/>
              </a:rPr>
              <a:t>.Comparing the graphs between  the wall 1 and wall (2,3)  </a:t>
            </a:r>
            <a:r>
              <a:rPr lang="en-US" sz="1800" dirty="0" err="1" smtClean="0">
                <a:latin typeface="Times New Roman" pitchFamily="18" charset="0"/>
                <a:cs typeface="Times New Roman" pitchFamily="18" charset="0"/>
              </a:rPr>
              <a:t>avg</a:t>
            </a:r>
            <a:r>
              <a:rPr lang="en-US" sz="1800" dirty="0" smtClean="0">
                <a:latin typeface="Times New Roman" pitchFamily="18" charset="0"/>
                <a:cs typeface="Times New Roman" pitchFamily="18" charset="0"/>
              </a:rPr>
              <a:t>  ,  wall 1 has slightly higher heat   </a:t>
            </a:r>
          </a:p>
          <a:p>
            <a:r>
              <a:rPr lang="en-US" sz="1800" dirty="0" smtClean="0">
                <a:latin typeface="Times New Roman" pitchFamily="18" charset="0"/>
                <a:cs typeface="Times New Roman" pitchFamily="18" charset="0"/>
              </a:rPr>
              <a:t> transfer coefficient  </a:t>
            </a:r>
            <a:endParaRPr lang="en-US" sz="1800" dirty="0">
              <a:latin typeface="Times New Roman" pitchFamily="18" charset="0"/>
              <a:cs typeface="Times New Roman" pitchFamily="18" charset="0"/>
            </a:endParaRPr>
          </a:p>
        </p:txBody>
      </p:sp>
    </p:spTree>
    <p:extLst>
      <p:ext uri="{BB962C8B-B14F-4D97-AF65-F5344CB8AC3E}">
        <p14:creationId xmlns="" xmlns:p14="http://schemas.microsoft.com/office/powerpoint/2010/main" val="3174153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107B1C-38D9-17E5-A8A1-E8C31BFBEE75}"/>
              </a:ext>
            </a:extLst>
          </p:cNvPr>
          <p:cNvSpPr>
            <a:spLocks noGrp="1"/>
          </p:cNvSpPr>
          <p:nvPr>
            <p:ph type="title"/>
          </p:nvPr>
        </p:nvSpPr>
        <p:spPr>
          <a:xfrm>
            <a:off x="157480" y="748030"/>
            <a:ext cx="11963399" cy="1148715"/>
          </a:xfrm>
        </p:spPr>
        <p:txBody>
          <a:bodyPr>
            <a:noAutofit/>
          </a:bodyPr>
          <a:lstStyle/>
          <a:p>
            <a:r>
              <a:rPr lang="en-US" sz="3200" dirty="0">
                <a:latin typeface="Times New Roman" panose="02020603050405020304" pitchFamily="18" charset="0"/>
                <a:cs typeface="Times New Roman" panose="02020603050405020304" pitchFamily="18" charset="0"/>
              </a:rPr>
              <a:t>Pumping Power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 xmlns:a16="http://schemas.microsoft.com/office/drawing/2014/main" id="{B67B04B6-52A9-2AC7-E150-4FFE6471CF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37</a:t>
            </a:fld>
            <a:endParaRPr lang="en-IN" dirty="0"/>
          </a:p>
        </p:txBody>
      </p:sp>
      <p:graphicFrame>
        <p:nvGraphicFramePr>
          <p:cNvPr id="6" name="Chart 5">
            <a:extLst>
              <a:ext uri="{FF2B5EF4-FFF2-40B4-BE49-F238E27FC236}">
                <a16:creationId xmlns="" xmlns:a16="http://schemas.microsoft.com/office/drawing/2014/main" id="{60121E81-B75B-C1EA-D399-4AF7B165B850}"/>
              </a:ext>
            </a:extLst>
          </p:cNvPr>
          <p:cNvGraphicFramePr>
            <a:graphicFrameLocks/>
          </p:cNvGraphicFramePr>
          <p:nvPr>
            <p:extLst>
              <p:ext uri="{D42A27DB-BD31-4B8C-83A1-F6EECF244321}">
                <p14:modId xmlns="" xmlns:p14="http://schemas.microsoft.com/office/powerpoint/2010/main" val="3640028726"/>
              </p:ext>
            </p:extLst>
          </p:nvPr>
        </p:nvGraphicFramePr>
        <p:xfrm>
          <a:off x="7548879" y="246888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 xmlns:a16="http://schemas.microsoft.com/office/drawing/2014/main" id="{5120DA5A-CB27-78A3-3BAC-701AA9B99614}"/>
              </a:ext>
            </a:extLst>
          </p:cNvPr>
          <p:cNvSpPr txBox="1"/>
          <p:nvPr/>
        </p:nvSpPr>
        <p:spPr>
          <a:xfrm>
            <a:off x="527212" y="2230453"/>
            <a:ext cx="6572088" cy="3077766"/>
          </a:xfrm>
          <a:prstGeom prst="rect">
            <a:avLst/>
          </a:prstGeom>
          <a:noFill/>
        </p:spPr>
        <p:txBody>
          <a:bodyPr wrap="square" rtlCol="0">
            <a:spAutoFit/>
          </a:bodyPr>
          <a:lstStyle/>
          <a:p>
            <a:pPr>
              <a:buFont typeface="Arial" pitchFamily="34" charset="0"/>
              <a:buChar char="•"/>
            </a:pPr>
            <a:r>
              <a:rPr lang="en-US" sz="2000" dirty="0" smtClean="0">
                <a:latin typeface="Times New Roman" pitchFamily="18" charset="0"/>
                <a:cs typeface="Times New Roman" pitchFamily="18" charset="0"/>
              </a:rPr>
              <a:t>Pumping power </a:t>
            </a:r>
            <a:r>
              <a:rPr lang="en-US" sz="2000" dirty="0" err="1" smtClean="0">
                <a:latin typeface="Times New Roman" pitchFamily="18" charset="0"/>
                <a:cs typeface="Times New Roman" pitchFamily="18" charset="0"/>
              </a:rPr>
              <a:t>increses</a:t>
            </a:r>
            <a:r>
              <a:rPr lang="en-US" sz="2000" dirty="0" smtClean="0">
                <a:latin typeface="Times New Roman" pitchFamily="18" charset="0"/>
                <a:cs typeface="Times New Roman" pitchFamily="18" charset="0"/>
              </a:rPr>
              <a:t> linearly</a:t>
            </a:r>
          </a:p>
          <a:p>
            <a:pPr>
              <a:buFont typeface="Arial" pitchFamily="34" charset="0"/>
              <a:buChar char="•"/>
            </a:pPr>
            <a:r>
              <a:rPr lang="en-US" sz="2000" dirty="0" smtClean="0">
                <a:latin typeface="Times New Roman" pitchFamily="18" charset="0"/>
                <a:cs typeface="Times New Roman" pitchFamily="18" charset="0"/>
              </a:rPr>
              <a:t>We calculate the percentage change with  0 % as reference</a:t>
            </a:r>
          </a:p>
          <a:p>
            <a:pPr>
              <a:buFont typeface="Arial" pitchFamily="34" charset="0"/>
              <a:buChar char="•"/>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Change = (value at x%  - </a:t>
            </a:r>
            <a:r>
              <a:rPr lang="en-US" sz="2000" dirty="0" smtClean="0">
                <a:latin typeface="Times New Roman" pitchFamily="18" charset="0"/>
                <a:cs typeface="Times New Roman" pitchFamily="18" charset="0"/>
              </a:rPr>
              <a:t>value</a:t>
            </a:r>
            <a:r>
              <a:rPr lang="en-US" sz="2000" b="1" dirty="0" smtClean="0">
                <a:latin typeface="Times New Roman" pitchFamily="18" charset="0"/>
                <a:cs typeface="Times New Roman" pitchFamily="18" charset="0"/>
              </a:rPr>
              <a:t> at 0% ) / </a:t>
            </a:r>
            <a:r>
              <a:rPr lang="en-US" sz="2000" dirty="0" smtClean="0">
                <a:latin typeface="Times New Roman" pitchFamily="18" charset="0"/>
                <a:cs typeface="Times New Roman" pitchFamily="18" charset="0"/>
              </a:rPr>
              <a:t>value</a:t>
            </a:r>
            <a:r>
              <a:rPr lang="en-US" sz="2000" b="1" dirty="0" smtClean="0">
                <a:latin typeface="Times New Roman" pitchFamily="18" charset="0"/>
                <a:cs typeface="Times New Roman" pitchFamily="18" charset="0"/>
              </a:rPr>
              <a:t> at 0% </a:t>
            </a:r>
            <a:endParaRPr lang="en-US" sz="2000" dirty="0" smtClean="0">
              <a:latin typeface="Times New Roman" pitchFamily="18" charset="0"/>
              <a:cs typeface="Times New Roman" pitchFamily="18" charset="0"/>
            </a:endParaRPr>
          </a:p>
          <a:p>
            <a:pPr>
              <a:buFont typeface="Arial" pitchFamily="34" charset="0"/>
              <a:buChar char="•"/>
            </a:pPr>
            <a:r>
              <a:rPr lang="en-US" sz="2000" dirty="0" smtClean="0">
                <a:latin typeface="Times New Roman" pitchFamily="18" charset="0"/>
                <a:cs typeface="Times New Roman" pitchFamily="18" charset="0"/>
              </a:rPr>
              <a:t> For Richardson Number = 0.1</a:t>
            </a:r>
            <a:r>
              <a:rPr lang="en-US" sz="2000" dirty="0" smtClean="0">
                <a:latin typeface="Times New Roman" pitchFamily="18" charset="0"/>
                <a:cs typeface="Times New Roman" pitchFamily="18" charset="0"/>
              </a:rPr>
              <a:t>:</a:t>
            </a:r>
          </a:p>
          <a:p>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change at 1% = </a:t>
            </a:r>
            <a:r>
              <a:rPr lang="en-US" sz="2000" dirty="0" smtClean="0">
                <a:latin typeface="Times New Roman" pitchFamily="18" charset="0"/>
                <a:cs typeface="Times New Roman" pitchFamily="18" charset="0"/>
              </a:rPr>
              <a:t>21.92%  </a:t>
            </a:r>
            <a:r>
              <a:rPr lang="en-US" sz="2000" dirty="0" smtClean="0">
                <a:latin typeface="Times New Roman" pitchFamily="18" charset="0"/>
                <a:cs typeface="Times New Roman" pitchFamily="18" charset="0"/>
              </a:rPr>
              <a:t>at 2% = </a:t>
            </a:r>
            <a:r>
              <a:rPr lang="en-US" sz="2000" dirty="0" smtClean="0">
                <a:latin typeface="Times New Roman" pitchFamily="18" charset="0"/>
                <a:cs typeface="Times New Roman" pitchFamily="18" charset="0"/>
              </a:rPr>
              <a:t>54.176% </a:t>
            </a:r>
            <a:r>
              <a:rPr lang="en-US" sz="2000" dirty="0" smtClean="0">
                <a:latin typeface="Times New Roman" pitchFamily="18" charset="0"/>
                <a:cs typeface="Times New Roman" pitchFamily="18" charset="0"/>
              </a:rPr>
              <a:t>4% = </a:t>
            </a:r>
            <a:r>
              <a:rPr lang="en-US" sz="2000" dirty="0" smtClean="0">
                <a:latin typeface="Times New Roman" pitchFamily="18" charset="0"/>
                <a:cs typeface="Times New Roman" pitchFamily="18" charset="0"/>
              </a:rPr>
              <a:t>180.57%</a:t>
            </a:r>
            <a:endParaRPr lang="en-US" sz="2000" dirty="0" smtClean="0">
              <a:latin typeface="Times New Roman" pitchFamily="18" charset="0"/>
              <a:cs typeface="Times New Roman" pitchFamily="18" charset="0"/>
            </a:endParaRPr>
          </a:p>
          <a:p>
            <a:pPr>
              <a:buFont typeface="Arial" pitchFamily="34" charset="0"/>
              <a:buChar char="•"/>
            </a:pPr>
            <a:r>
              <a:rPr lang="en-US" sz="2000" dirty="0" smtClean="0">
                <a:latin typeface="Times New Roman" pitchFamily="18" charset="0"/>
                <a:cs typeface="Times New Roman" pitchFamily="18" charset="0"/>
              </a:rPr>
              <a:t> For Richardson Number = 2:</a:t>
            </a:r>
          </a:p>
          <a:p>
            <a:r>
              <a:rPr lang="en-US" sz="2000" dirty="0" smtClean="0">
                <a:latin typeface="Times New Roman" pitchFamily="18" charset="0"/>
                <a:cs typeface="Times New Roman" pitchFamily="18" charset="0"/>
              </a:rPr>
              <a:t> % change at 1% = </a:t>
            </a:r>
            <a:r>
              <a:rPr lang="en-US" sz="2000" dirty="0" smtClean="0">
                <a:latin typeface="Times New Roman" pitchFamily="18" charset="0"/>
                <a:cs typeface="Times New Roman" pitchFamily="18" charset="0"/>
              </a:rPr>
              <a:t>27.87% </a:t>
            </a:r>
            <a:r>
              <a:rPr lang="en-US" sz="2000" dirty="0" smtClean="0">
                <a:latin typeface="Times New Roman" pitchFamily="18" charset="0"/>
                <a:cs typeface="Times New Roman" pitchFamily="18" charset="0"/>
              </a:rPr>
              <a:t>at 2% = </a:t>
            </a:r>
            <a:r>
              <a:rPr lang="en-US" sz="2000" dirty="0" smtClean="0">
                <a:latin typeface="Times New Roman" pitchFamily="18" charset="0"/>
                <a:cs typeface="Times New Roman" pitchFamily="18" charset="0"/>
              </a:rPr>
              <a:t>61.16</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4% = </a:t>
            </a:r>
            <a:r>
              <a:rPr lang="en-US" sz="2000" dirty="0" smtClean="0">
                <a:latin typeface="Times New Roman" pitchFamily="18" charset="0"/>
                <a:cs typeface="Times New Roman" pitchFamily="18" charset="0"/>
              </a:rPr>
              <a:t>192.81%</a:t>
            </a:r>
            <a:endParaRPr lang="en-US" sz="2000" dirty="0" smtClean="0">
              <a:latin typeface="Times New Roman" pitchFamily="18" charset="0"/>
              <a:cs typeface="Times New Roman" pitchFamily="18" charset="0"/>
            </a:endParaRPr>
          </a:p>
          <a:p>
            <a:pPr>
              <a:buFont typeface="Arial" pitchFamily="34" charset="0"/>
              <a:buChar char="•"/>
            </a:pPr>
            <a:r>
              <a:rPr lang="en-US" sz="2000" dirty="0" smtClean="0">
                <a:latin typeface="Times New Roman" pitchFamily="18" charset="0"/>
                <a:cs typeface="Times New Roman" pitchFamily="18" charset="0"/>
              </a:rPr>
              <a:t> For Richardson Number = 5:</a:t>
            </a:r>
          </a:p>
          <a:p>
            <a:r>
              <a:rPr lang="en-US" sz="2000" dirty="0" smtClean="0">
                <a:latin typeface="Times New Roman" pitchFamily="18" charset="0"/>
                <a:cs typeface="Times New Roman" pitchFamily="18" charset="0"/>
              </a:rPr>
              <a:t>% change at 1% = </a:t>
            </a:r>
            <a:r>
              <a:rPr lang="en-US" sz="2000" dirty="0" smtClean="0">
                <a:latin typeface="Times New Roman" pitchFamily="18" charset="0"/>
                <a:cs typeface="Times New Roman" pitchFamily="18" charset="0"/>
              </a:rPr>
              <a:t>21.60% </a:t>
            </a:r>
            <a:r>
              <a:rPr lang="en-US" sz="2000" dirty="0" smtClean="0">
                <a:latin typeface="Times New Roman" pitchFamily="18" charset="0"/>
                <a:cs typeface="Times New Roman" pitchFamily="18" charset="0"/>
              </a:rPr>
              <a:t>at 2% = </a:t>
            </a:r>
            <a:r>
              <a:rPr lang="en-US" sz="2000" dirty="0" smtClean="0">
                <a:latin typeface="Times New Roman" pitchFamily="18" charset="0"/>
                <a:cs typeface="Times New Roman" pitchFamily="18" charset="0"/>
              </a:rPr>
              <a:t>52.80% </a:t>
            </a:r>
            <a:r>
              <a:rPr lang="en-US" sz="2000" dirty="0" smtClean="0">
                <a:latin typeface="Times New Roman" pitchFamily="18" charset="0"/>
                <a:cs typeface="Times New Roman" pitchFamily="18" charset="0"/>
              </a:rPr>
              <a:t>at 4% = </a:t>
            </a:r>
            <a:r>
              <a:rPr lang="en-US" sz="2000" dirty="0" smtClean="0">
                <a:latin typeface="Times New Roman" pitchFamily="18" charset="0"/>
                <a:cs typeface="Times New Roman" pitchFamily="18" charset="0"/>
              </a:rPr>
              <a:t>173.04%</a:t>
            </a:r>
            <a:endParaRPr lang="en-US" sz="2000" dirty="0" smtClean="0">
              <a:latin typeface="Times New Roman" pitchFamily="18" charset="0"/>
              <a:cs typeface="Times New Roman" pitchFamily="18" charset="0"/>
            </a:endParaRPr>
          </a:p>
          <a:p>
            <a:pPr algn="ct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 xmlns:a16="http://schemas.microsoft.com/office/drawing/2014/main" id="{CBBBBC45-3148-D640-88A3-1500EECE42CB}"/>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Graph-7: Richardson Number vs Pumping Power for different volume concentrations.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748581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0A02D5-3A74-09EB-2823-1924292665E9}"/>
              </a:ext>
            </a:extLst>
          </p:cNvPr>
          <p:cNvSpPr>
            <a:spLocks noGrp="1"/>
          </p:cNvSpPr>
          <p:nvPr>
            <p:ph type="title"/>
          </p:nvPr>
        </p:nvSpPr>
        <p:spPr>
          <a:xfrm>
            <a:off x="997998" y="2176169"/>
            <a:ext cx="105156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Various profiles for Water based Titanium-oxide Nanofluid </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FAA38DEB-0283-B02F-B458-0D9007D43B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38</a:t>
            </a:fld>
            <a:endParaRPr lang="en-IN"/>
          </a:p>
        </p:txBody>
      </p:sp>
    </p:spTree>
    <p:extLst>
      <p:ext uri="{BB962C8B-B14F-4D97-AF65-F5344CB8AC3E}">
        <p14:creationId xmlns="" xmlns:p14="http://schemas.microsoft.com/office/powerpoint/2010/main" val="909595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B9140ABD-1A45-F779-9707-E00305C9A3FA}"/>
              </a:ext>
            </a:extLst>
          </p:cNvPr>
          <p:cNvSpPr>
            <a:spLocks noGrp="1"/>
          </p:cNvSpPr>
          <p:nvPr>
            <p:ph type="body" idx="1"/>
          </p:nvPr>
        </p:nvSpPr>
        <p:spPr>
          <a:xfrm>
            <a:off x="171043" y="597573"/>
            <a:ext cx="12192000" cy="902204"/>
          </a:xfrm>
        </p:spPr>
        <p:txBody>
          <a:bodyPr>
            <a:noAutofit/>
          </a:bodyPr>
          <a:lstStyle/>
          <a:p>
            <a:pPr marL="114300" indent="0">
              <a:buNone/>
            </a:pPr>
            <a:r>
              <a:rPr lang="en-US" sz="3200" dirty="0">
                <a:latin typeface="Times New Roman" panose="02020603050405020304" pitchFamily="18" charset="0"/>
                <a:cs typeface="Times New Roman" panose="02020603050405020304" pitchFamily="18" charset="0"/>
              </a:rPr>
              <a:t>Heat Transfer Coefficient for different Richardson numbers and different volume concentration values:</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25A4EB31-85FD-7888-D081-438D4CA2F5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39</a:t>
            </a:fld>
            <a:endParaRPr lang="en-IN" dirty="0"/>
          </a:p>
        </p:txBody>
      </p:sp>
      <p:sp>
        <p:nvSpPr>
          <p:cNvPr id="7" name="TextBox 6">
            <a:extLst>
              <a:ext uri="{FF2B5EF4-FFF2-40B4-BE49-F238E27FC236}">
                <a16:creationId xmlns="" xmlns:a16="http://schemas.microsoft.com/office/drawing/2014/main" id="{96B4BE7B-B5DA-AE16-CB7B-74D6CC277E24}"/>
              </a:ext>
            </a:extLst>
          </p:cNvPr>
          <p:cNvSpPr txBox="1"/>
          <p:nvPr/>
        </p:nvSpPr>
        <p:spPr>
          <a:xfrm>
            <a:off x="7107463" y="4796186"/>
            <a:ext cx="525558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Graph-8: Richardson number vs average heat transfer coefficient values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8" name="Chart 7">
            <a:extLst>
              <a:ext uri="{FF2B5EF4-FFF2-40B4-BE49-F238E27FC236}">
                <a16:creationId xmlns="" xmlns:a16="http://schemas.microsoft.com/office/drawing/2014/main" id="{AF405ED1-115C-09C7-070E-B0AECC678658}"/>
              </a:ext>
            </a:extLst>
          </p:cNvPr>
          <p:cNvGraphicFramePr>
            <a:graphicFrameLocks/>
          </p:cNvGraphicFramePr>
          <p:nvPr>
            <p:extLst>
              <p:ext uri="{D42A27DB-BD31-4B8C-83A1-F6EECF244321}">
                <p14:modId xmlns="" xmlns:p14="http://schemas.microsoft.com/office/powerpoint/2010/main" val="2183152708"/>
              </p:ext>
            </p:extLst>
          </p:nvPr>
        </p:nvGraphicFramePr>
        <p:xfrm>
          <a:off x="7449253" y="2018249"/>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647700" y="1993900"/>
            <a:ext cx="6629400" cy="4001095"/>
          </a:xfrm>
          <a:prstGeom prst="rect">
            <a:avLst/>
          </a:prstGeom>
          <a:noFill/>
        </p:spPr>
        <p:txBody>
          <a:bodyPr wrap="square" rtlCol="0">
            <a:spAutoFit/>
          </a:bodyPr>
          <a:lstStyle/>
          <a:p>
            <a:pPr>
              <a:buFont typeface="Arial" pitchFamily="34" charset="0"/>
              <a:buChar char="•"/>
            </a:pPr>
            <a:r>
              <a:rPr lang="en-US" sz="2000" dirty="0" smtClean="0">
                <a:latin typeface="Times New Roman" pitchFamily="18" charset="0"/>
                <a:cs typeface="Times New Roman" pitchFamily="18" charset="0"/>
              </a:rPr>
              <a:t> HTC increases with increase in concentration. </a:t>
            </a:r>
          </a:p>
          <a:p>
            <a:pPr>
              <a:buFont typeface="Arial" pitchFamily="34" charset="0"/>
              <a:buChar char="•"/>
            </a:pPr>
            <a:r>
              <a:rPr lang="en-US" sz="2000" dirty="0" smtClean="0">
                <a:latin typeface="Times New Roman" pitchFamily="18" charset="0"/>
                <a:cs typeface="Times New Roman" pitchFamily="18" charset="0"/>
              </a:rPr>
              <a:t>HTC for different </a:t>
            </a:r>
            <a:r>
              <a:rPr lang="en-US" sz="2000" dirty="0" err="1" smtClean="0">
                <a:latin typeface="Times New Roman" pitchFamily="18" charset="0"/>
                <a:cs typeface="Times New Roman" pitchFamily="18" charset="0"/>
              </a:rPr>
              <a:t>richardson’s</a:t>
            </a:r>
            <a:r>
              <a:rPr lang="en-US" sz="2000" dirty="0" smtClean="0">
                <a:latin typeface="Times New Roman" pitchFamily="18" charset="0"/>
                <a:cs typeface="Times New Roman" pitchFamily="18" charset="0"/>
              </a:rPr>
              <a:t>  number ranges from 5.448133 to 80.05796</a:t>
            </a:r>
          </a:p>
          <a:p>
            <a:pPr>
              <a:buFont typeface="Arial" pitchFamily="34" charset="0"/>
              <a:buChar char="•"/>
            </a:pPr>
            <a:r>
              <a:rPr lang="en-US" sz="2000" dirty="0" smtClean="0">
                <a:latin typeface="Times New Roman" pitchFamily="18" charset="0"/>
                <a:cs typeface="Times New Roman" pitchFamily="18" charset="0"/>
              </a:rPr>
              <a:t>The percentage increase of HTC at 1%,2%,4%  with   </a:t>
            </a:r>
          </a:p>
          <a:p>
            <a:r>
              <a:rPr lang="en-US" sz="2000" dirty="0" smtClean="0">
                <a:latin typeface="Times New Roman" pitchFamily="18" charset="0"/>
                <a:cs typeface="Times New Roman" pitchFamily="18" charset="0"/>
              </a:rPr>
              <a:t>  respective to the HTC at 0% is calculated by</a:t>
            </a:r>
          </a:p>
          <a:p>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Change = (</a:t>
            </a:r>
            <a:r>
              <a:rPr lang="en-US" sz="2000" dirty="0" smtClean="0">
                <a:latin typeface="Times New Roman" pitchFamily="18" charset="0"/>
                <a:cs typeface="Times New Roman" pitchFamily="18" charset="0"/>
              </a:rPr>
              <a:t>HTC</a:t>
            </a:r>
            <a:r>
              <a:rPr lang="en-US" sz="2000" b="1" dirty="0" smtClean="0">
                <a:latin typeface="Times New Roman" pitchFamily="18" charset="0"/>
                <a:cs typeface="Times New Roman" pitchFamily="18" charset="0"/>
              </a:rPr>
              <a:t> at x%  - </a:t>
            </a:r>
            <a:r>
              <a:rPr lang="en-US" sz="2000" dirty="0" smtClean="0">
                <a:latin typeface="Times New Roman" pitchFamily="18" charset="0"/>
                <a:cs typeface="Times New Roman" pitchFamily="18" charset="0"/>
              </a:rPr>
              <a:t>HTC</a:t>
            </a:r>
            <a:r>
              <a:rPr lang="en-US" sz="2000" b="1" dirty="0" smtClean="0">
                <a:latin typeface="Times New Roman" pitchFamily="18" charset="0"/>
                <a:cs typeface="Times New Roman" pitchFamily="18" charset="0"/>
              </a:rPr>
              <a:t> at 0% ) / </a:t>
            </a:r>
            <a:r>
              <a:rPr lang="en-US" sz="2000" dirty="0" smtClean="0">
                <a:latin typeface="Times New Roman" pitchFamily="18" charset="0"/>
                <a:cs typeface="Times New Roman" pitchFamily="18" charset="0"/>
              </a:rPr>
              <a:t>HTC</a:t>
            </a:r>
            <a:r>
              <a:rPr lang="en-US" sz="2000" b="1" dirty="0" smtClean="0">
                <a:latin typeface="Times New Roman" pitchFamily="18" charset="0"/>
                <a:cs typeface="Times New Roman" pitchFamily="18" charset="0"/>
              </a:rPr>
              <a:t> at 0% </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For Richard number 0.1:</a:t>
            </a:r>
          </a:p>
          <a:p>
            <a:pPr lvl="1"/>
            <a:r>
              <a:rPr lang="en-US" sz="2000" dirty="0" smtClean="0">
                <a:latin typeface="Times New Roman" pitchFamily="18" charset="0"/>
                <a:cs typeface="Times New Roman" pitchFamily="18" charset="0"/>
              </a:rPr>
              <a:t> % change for 1% = 2.37% for 2% = 5.61% for 4% = 14.85%</a:t>
            </a:r>
          </a:p>
          <a:p>
            <a:r>
              <a:rPr lang="en-US" sz="2000" dirty="0" smtClean="0">
                <a:latin typeface="Times New Roman" pitchFamily="18" charset="0"/>
                <a:cs typeface="Times New Roman" pitchFamily="18" charset="0"/>
              </a:rPr>
              <a:t>For Richard number 2:</a:t>
            </a:r>
          </a:p>
          <a:p>
            <a:r>
              <a:rPr lang="en-US" sz="2000" dirty="0" smtClean="0">
                <a:latin typeface="Times New Roman" pitchFamily="18" charset="0"/>
                <a:cs typeface="Times New Roman" pitchFamily="18" charset="0"/>
              </a:rPr>
              <a:t> % change for 1%= 1.51% for 2% = 3.61% for 4%: 9.56%</a:t>
            </a:r>
          </a:p>
          <a:p>
            <a:r>
              <a:rPr lang="en-US" sz="2000" dirty="0" smtClean="0">
                <a:latin typeface="Times New Roman" pitchFamily="18" charset="0"/>
                <a:cs typeface="Times New Roman" pitchFamily="18" charset="0"/>
              </a:rPr>
              <a:t>For Richard number 5:</a:t>
            </a:r>
          </a:p>
          <a:p>
            <a:pPr lvl="1"/>
            <a:r>
              <a:rPr lang="en-US" sz="2000" dirty="0" smtClean="0">
                <a:latin typeface="Times New Roman" pitchFamily="18" charset="0"/>
                <a:cs typeface="Times New Roman" pitchFamily="18" charset="0"/>
              </a:rPr>
              <a:t>% change for 1% = 1.27  for 2% = 2.9%  for 4%: 7.73%</a:t>
            </a:r>
          </a:p>
          <a:p>
            <a:endParaRPr lang="en-US" dirty="0"/>
          </a:p>
        </p:txBody>
      </p:sp>
    </p:spTree>
    <p:extLst>
      <p:ext uri="{BB962C8B-B14F-4D97-AF65-F5344CB8AC3E}">
        <p14:creationId xmlns="" xmlns:p14="http://schemas.microsoft.com/office/powerpoint/2010/main" val="3843455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                                   </a:t>
            </a:r>
            <a:r>
              <a:rPr lang="en-US" sz="3200" b="1" dirty="0" smtClean="0">
                <a:latin typeface="Times New Roman" pitchFamily="18" charset="0"/>
                <a:cs typeface="Times New Roman" pitchFamily="18" charset="0"/>
              </a:rPr>
              <a:t>Introduction</a:t>
            </a:r>
            <a:endParaRPr lang="en-US" sz="3200" b="1" dirty="0">
              <a:latin typeface="Times New Roman" pitchFamily="18" charset="0"/>
              <a:cs typeface="Times New Roman" pitchFamily="18" charset="0"/>
            </a:endParaRPr>
          </a:p>
        </p:txBody>
      </p:sp>
      <p:sp>
        <p:nvSpPr>
          <p:cNvPr id="3" name="Text Placeholder 2"/>
          <p:cNvSpPr>
            <a:spLocks noGrp="1"/>
          </p:cNvSpPr>
          <p:nvPr>
            <p:ph type="body" idx="1"/>
          </p:nvPr>
        </p:nvSpPr>
        <p:spPr/>
        <p:txBody>
          <a:bodyPr>
            <a:normAutofit/>
          </a:bodyPr>
          <a:lstStyle/>
          <a:p>
            <a:r>
              <a:rPr lang="en-US" dirty="0" smtClean="0"/>
              <a:t>Solar water heaters use sunlight to heat water for domestic or industrial use.</a:t>
            </a:r>
          </a:p>
          <a:p>
            <a:r>
              <a:rPr lang="en-US" dirty="0" smtClean="0"/>
              <a:t>They are cost-effective, environmentally friendly, and reduce dependence on fossil fuels.</a:t>
            </a:r>
          </a:p>
          <a:p>
            <a:r>
              <a:rPr lang="en-US" dirty="0" smtClean="0"/>
              <a:t>Solar water heaters require minimal maintenance and emit no greenhouse gases.</a:t>
            </a:r>
          </a:p>
          <a:p>
            <a:r>
              <a:rPr lang="en-US" dirty="0" smtClean="0"/>
              <a:t>They can be installed in homes, hotels, hospitals, and other buildings to provide hot water.</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a:t>
            </a:fld>
            <a:endParaRPr lang="en-I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ADE638-958A-01F4-5ACD-EA2DB7CDF1BB}"/>
              </a:ext>
            </a:extLst>
          </p:cNvPr>
          <p:cNvSpPr>
            <a:spLocks noGrp="1"/>
          </p:cNvSpPr>
          <p:nvPr>
            <p:ph type="title"/>
          </p:nvPr>
        </p:nvSpPr>
        <p:spPr>
          <a:xfrm>
            <a:off x="81280" y="996699"/>
            <a:ext cx="12273280" cy="782799"/>
          </a:xfrm>
        </p:spPr>
        <p:txBody>
          <a:bodyPr>
            <a:noAutofit/>
          </a:bodyPr>
          <a:lstStyle/>
          <a:p>
            <a:r>
              <a:rPr lang="en-US" sz="3200" dirty="0">
                <a:latin typeface="Times New Roman" panose="02020603050405020304" pitchFamily="18" charset="0"/>
                <a:cs typeface="Times New Roman" panose="02020603050405020304" pitchFamily="18" charset="0"/>
              </a:rPr>
              <a:t>Nusselt Numbers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 xmlns:a16="http://schemas.microsoft.com/office/drawing/2014/main" id="{757F63DB-8F56-0EF1-EDAE-DEB5BDB4B0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40</a:t>
            </a:fld>
            <a:endParaRPr lang="en-IN"/>
          </a:p>
        </p:txBody>
      </p:sp>
      <p:sp>
        <p:nvSpPr>
          <p:cNvPr id="8" name="TextBox 7">
            <a:extLst>
              <a:ext uri="{FF2B5EF4-FFF2-40B4-BE49-F238E27FC236}">
                <a16:creationId xmlns="" xmlns:a16="http://schemas.microsoft.com/office/drawing/2014/main" id="{EC6F42EC-FA22-9B52-3636-043A2E305A00}"/>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Graph-9: Richardson Number vs Nusselt Number values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3" name="Chart 2">
            <a:extLst>
              <a:ext uri="{FF2B5EF4-FFF2-40B4-BE49-F238E27FC236}">
                <a16:creationId xmlns="" xmlns:a16="http://schemas.microsoft.com/office/drawing/2014/main" id="{A5F537F5-77F5-CE79-41DC-408FDE7EC2B6}"/>
              </a:ext>
            </a:extLst>
          </p:cNvPr>
          <p:cNvGraphicFramePr>
            <a:graphicFrameLocks/>
          </p:cNvGraphicFramePr>
          <p:nvPr>
            <p:extLst>
              <p:ext uri="{D42A27DB-BD31-4B8C-83A1-F6EECF244321}">
                <p14:modId xmlns="" xmlns:p14="http://schemas.microsoft.com/office/powerpoint/2010/main" val="2811755555"/>
              </p:ext>
            </p:extLst>
          </p:nvPr>
        </p:nvGraphicFramePr>
        <p:xfrm>
          <a:off x="7466618" y="2296583"/>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 xmlns:a16="http://schemas.microsoft.com/office/drawing/2014/main" id="{E3E60F45-F002-1771-2F72-423F287E153A}"/>
              </a:ext>
            </a:extLst>
          </p:cNvPr>
          <p:cNvSpPr txBox="1"/>
          <p:nvPr/>
        </p:nvSpPr>
        <p:spPr>
          <a:xfrm>
            <a:off x="416006" y="1564243"/>
            <a:ext cx="6940388" cy="5293757"/>
          </a:xfrm>
          <a:prstGeom prst="rect">
            <a:avLst/>
          </a:prstGeom>
          <a:noFill/>
        </p:spPr>
        <p:txBody>
          <a:bodyPr wrap="square" rtlCol="0">
            <a:spAutoFit/>
          </a:bodyPr>
          <a:lstStyle/>
          <a:p>
            <a:pPr>
              <a:buFont typeface="Arial" pitchFamily="34" charset="0"/>
              <a:buChar char="•"/>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Nusselt</a:t>
            </a:r>
            <a:r>
              <a:rPr lang="en-US" sz="1800" dirty="0" smtClean="0">
                <a:latin typeface="Times New Roman" pitchFamily="18" charset="0"/>
                <a:cs typeface="Times New Roman" pitchFamily="18" charset="0"/>
              </a:rPr>
              <a:t>  number increases with increase in concentration. </a:t>
            </a:r>
          </a:p>
          <a:p>
            <a:pPr>
              <a:buFont typeface="Arial" pitchFamily="34" charset="0"/>
              <a:buChar char="•"/>
            </a:pPr>
            <a:r>
              <a:rPr lang="en-US" sz="1800" dirty="0" smtClean="0">
                <a:latin typeface="Times New Roman" pitchFamily="18" charset="0"/>
                <a:cs typeface="Times New Roman" pitchFamily="18" charset="0"/>
              </a:rPr>
              <a:t>Nu value for different </a:t>
            </a:r>
            <a:r>
              <a:rPr lang="en-US" sz="1800" dirty="0" err="1" smtClean="0">
                <a:latin typeface="Times New Roman" pitchFamily="18" charset="0"/>
                <a:cs typeface="Times New Roman" pitchFamily="18" charset="0"/>
              </a:rPr>
              <a:t>richardson’s</a:t>
            </a:r>
            <a:r>
              <a:rPr lang="en-US" sz="1800" dirty="0" smtClean="0">
                <a:latin typeface="Times New Roman" pitchFamily="18" charset="0"/>
                <a:cs typeface="Times New Roman" pitchFamily="18" charset="0"/>
              </a:rPr>
              <a:t> number ranges from 0.09126</a:t>
            </a:r>
          </a:p>
          <a:p>
            <a:r>
              <a:rPr lang="en-US" sz="1800" dirty="0" smtClean="0">
                <a:latin typeface="Times New Roman" pitchFamily="18" charset="0"/>
                <a:cs typeface="Times New Roman" pitchFamily="18" charset="0"/>
              </a:rPr>
              <a:t>  to 1.64696 </a:t>
            </a:r>
          </a:p>
          <a:p>
            <a:pPr>
              <a:buFont typeface="Arial" pitchFamily="34" charset="0"/>
              <a:buChar char="•"/>
            </a:pPr>
            <a:r>
              <a:rPr lang="en-US" sz="1800" dirty="0" smtClean="0">
                <a:latin typeface="Times New Roman" pitchFamily="18" charset="0"/>
                <a:cs typeface="Times New Roman" pitchFamily="18" charset="0"/>
              </a:rPr>
              <a:t>The percentage increase of </a:t>
            </a:r>
            <a:r>
              <a:rPr lang="en-US" sz="1800" dirty="0" err="1" smtClean="0">
                <a:latin typeface="Times New Roman" pitchFamily="18" charset="0"/>
                <a:cs typeface="Times New Roman" pitchFamily="18" charset="0"/>
              </a:rPr>
              <a:t>nusselt</a:t>
            </a:r>
            <a:r>
              <a:rPr lang="en-US" sz="1800" dirty="0" smtClean="0">
                <a:latin typeface="Times New Roman" pitchFamily="18" charset="0"/>
                <a:cs typeface="Times New Roman" pitchFamily="18" charset="0"/>
              </a:rPr>
              <a:t> number at 1%,2%,4%  with   </a:t>
            </a:r>
          </a:p>
          <a:p>
            <a:r>
              <a:rPr lang="en-US" sz="1800" dirty="0" smtClean="0">
                <a:latin typeface="Times New Roman" pitchFamily="18" charset="0"/>
                <a:cs typeface="Times New Roman" pitchFamily="18" charset="0"/>
              </a:rPr>
              <a:t>  respective to the </a:t>
            </a:r>
            <a:r>
              <a:rPr lang="en-US" sz="1800" dirty="0" err="1" smtClean="0">
                <a:latin typeface="Times New Roman" pitchFamily="18" charset="0"/>
                <a:cs typeface="Times New Roman" pitchFamily="18" charset="0"/>
              </a:rPr>
              <a:t>nusselt</a:t>
            </a:r>
            <a:r>
              <a:rPr lang="en-US" sz="1800" dirty="0" smtClean="0">
                <a:latin typeface="Times New Roman" pitchFamily="18" charset="0"/>
                <a:cs typeface="Times New Roman" pitchFamily="18" charset="0"/>
              </a:rPr>
              <a:t> number at 0% is calculated by</a:t>
            </a:r>
          </a:p>
          <a:p>
            <a:r>
              <a:rPr lang="en-US" sz="1800" dirty="0" smtClean="0">
                <a:latin typeface="Times New Roman" pitchFamily="18" charset="0"/>
                <a:cs typeface="Times New Roman" pitchFamily="18" charset="0"/>
              </a:rPr>
              <a:t>         </a:t>
            </a:r>
            <a:r>
              <a:rPr lang="en-US" sz="1800" b="1" dirty="0" smtClean="0">
                <a:latin typeface="Times New Roman" pitchFamily="18" charset="0"/>
                <a:cs typeface="Times New Roman" pitchFamily="18" charset="0"/>
              </a:rPr>
              <a:t>% Change = (Nu at x%  - Nu at 0% ) / Nu at 0% </a:t>
            </a:r>
          </a:p>
          <a:p>
            <a:pPr>
              <a:buFont typeface="Arial" pitchFamily="34" charset="0"/>
              <a:buChar char="•"/>
            </a:pPr>
            <a:r>
              <a:rPr lang="en-US" sz="1800" dirty="0" smtClean="0">
                <a:latin typeface="Times New Roman" pitchFamily="18" charset="0"/>
                <a:cs typeface="Times New Roman" pitchFamily="18" charset="0"/>
              </a:rPr>
              <a:t>For Richardson number = 0.1:</a:t>
            </a:r>
          </a:p>
          <a:p>
            <a:pPr lvl="1"/>
            <a:r>
              <a:rPr lang="en-US" sz="1800" dirty="0" smtClean="0">
                <a:latin typeface="Times New Roman" pitchFamily="18" charset="0"/>
                <a:cs typeface="Times New Roman" pitchFamily="18" charset="0"/>
              </a:rPr>
              <a:t>     % Change at 1% = </a:t>
            </a:r>
            <a:r>
              <a:rPr lang="en-US" sz="1800" dirty="0" smtClean="0">
                <a:latin typeface="Times New Roman" pitchFamily="18" charset="0"/>
                <a:cs typeface="Times New Roman" pitchFamily="18" charset="0"/>
              </a:rPr>
              <a:t>2.119</a:t>
            </a:r>
            <a:r>
              <a:rPr lang="en-US" sz="180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   ,  2% = </a:t>
            </a:r>
            <a:r>
              <a:rPr lang="en-US" sz="1800" dirty="0" smtClean="0">
                <a:latin typeface="Times New Roman" pitchFamily="18" charset="0"/>
                <a:cs typeface="Times New Roman" pitchFamily="18" charset="0"/>
              </a:rPr>
              <a:t>5.205</a:t>
            </a:r>
            <a:r>
              <a:rPr lang="en-US" sz="180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  4% = </a:t>
            </a:r>
            <a:r>
              <a:rPr lang="en-US" sz="1800" dirty="0" smtClean="0">
                <a:latin typeface="Times New Roman" pitchFamily="18" charset="0"/>
                <a:cs typeface="Times New Roman" pitchFamily="18" charset="0"/>
              </a:rPr>
              <a:t>14.149</a:t>
            </a:r>
            <a:r>
              <a:rPr lang="en-US" sz="1800" dirty="0" smtClean="0">
                <a:latin typeface="Times New Roman" pitchFamily="18" charset="0"/>
                <a:cs typeface="Times New Roman" pitchFamily="18" charset="0"/>
              </a:rPr>
              <a:t>%</a:t>
            </a:r>
            <a:endParaRPr lang="en-US" sz="1800" dirty="0" smtClean="0">
              <a:latin typeface="Times New Roman" pitchFamily="18" charset="0"/>
              <a:cs typeface="Times New Roman" pitchFamily="18" charset="0"/>
            </a:endParaRPr>
          </a:p>
          <a:p>
            <a:pPr>
              <a:buFont typeface="Arial" pitchFamily="34" charset="0"/>
              <a:buChar char="•"/>
            </a:pPr>
            <a:r>
              <a:rPr lang="en-US" sz="1800" dirty="0" smtClean="0">
                <a:latin typeface="Times New Roman" pitchFamily="18" charset="0"/>
                <a:cs typeface="Times New Roman" pitchFamily="18" charset="0"/>
              </a:rPr>
              <a:t>  For Richardson number = 2:</a:t>
            </a:r>
          </a:p>
          <a:p>
            <a:pPr lvl="1"/>
            <a:r>
              <a:rPr lang="en-US" sz="1800" dirty="0" smtClean="0">
                <a:latin typeface="Times New Roman" pitchFamily="18" charset="0"/>
                <a:cs typeface="Times New Roman" pitchFamily="18" charset="0"/>
              </a:rPr>
              <a:t>    % Change at 1% = </a:t>
            </a:r>
            <a:r>
              <a:rPr lang="en-US" sz="1800" dirty="0" smtClean="0">
                <a:latin typeface="Times New Roman" pitchFamily="18" charset="0"/>
                <a:cs typeface="Times New Roman" pitchFamily="18" charset="0"/>
              </a:rPr>
              <a:t>1.2639</a:t>
            </a:r>
            <a:r>
              <a:rPr lang="en-US" sz="180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 2% = </a:t>
            </a:r>
            <a:r>
              <a:rPr lang="en-US" sz="1800" dirty="0" smtClean="0">
                <a:latin typeface="Times New Roman" pitchFamily="18" charset="0"/>
                <a:cs typeface="Times New Roman" pitchFamily="18" charset="0"/>
              </a:rPr>
              <a:t>3.21</a:t>
            </a:r>
            <a:r>
              <a:rPr lang="en-US" sz="180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 4% = </a:t>
            </a:r>
            <a:r>
              <a:rPr lang="en-US" sz="1800" dirty="0" smtClean="0">
                <a:latin typeface="Times New Roman" pitchFamily="18" charset="0"/>
                <a:cs typeface="Times New Roman" pitchFamily="18" charset="0"/>
              </a:rPr>
              <a:t>8.827</a:t>
            </a:r>
            <a:r>
              <a:rPr lang="en-US" sz="1800" dirty="0" smtClean="0">
                <a:latin typeface="Times New Roman" pitchFamily="18" charset="0"/>
                <a:cs typeface="Times New Roman" pitchFamily="18" charset="0"/>
              </a:rPr>
              <a:t>%</a:t>
            </a:r>
            <a:endParaRPr lang="en-US" sz="1800" dirty="0" smtClean="0">
              <a:latin typeface="Times New Roman" pitchFamily="18" charset="0"/>
              <a:cs typeface="Times New Roman" pitchFamily="18" charset="0"/>
            </a:endParaRPr>
          </a:p>
          <a:p>
            <a:pPr>
              <a:buFont typeface="Arial" pitchFamily="34" charset="0"/>
              <a:buChar char="•"/>
            </a:pPr>
            <a:r>
              <a:rPr lang="en-US" sz="1800" dirty="0" smtClean="0">
                <a:latin typeface="Times New Roman" pitchFamily="18" charset="0"/>
                <a:cs typeface="Times New Roman" pitchFamily="18" charset="0"/>
              </a:rPr>
              <a:t>For Richardson number = 5:</a:t>
            </a:r>
          </a:p>
          <a:p>
            <a:pPr lvl="1"/>
            <a:r>
              <a:rPr lang="en-US" sz="1800" dirty="0" smtClean="0">
                <a:latin typeface="Times New Roman" pitchFamily="18" charset="0"/>
                <a:cs typeface="Times New Roman" pitchFamily="18" charset="0"/>
              </a:rPr>
              <a:t>    % Change at 1% = </a:t>
            </a:r>
            <a:r>
              <a:rPr lang="en-US" sz="1800" dirty="0" smtClean="0">
                <a:latin typeface="Times New Roman" pitchFamily="18" charset="0"/>
                <a:cs typeface="Times New Roman" pitchFamily="18" charset="0"/>
              </a:rPr>
              <a:t>0.9585</a:t>
            </a:r>
            <a:r>
              <a:rPr lang="en-US" sz="180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 2% = </a:t>
            </a:r>
            <a:r>
              <a:rPr lang="en-US" sz="1800" dirty="0" smtClean="0">
                <a:latin typeface="Times New Roman" pitchFamily="18" charset="0"/>
                <a:cs typeface="Times New Roman" pitchFamily="18" charset="0"/>
              </a:rPr>
              <a:t>2.511</a:t>
            </a:r>
            <a:r>
              <a:rPr lang="en-US" sz="180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 4% = </a:t>
            </a:r>
            <a:r>
              <a:rPr lang="en-US" sz="1800" dirty="0" smtClean="0">
                <a:latin typeface="Times New Roman" pitchFamily="18" charset="0"/>
                <a:cs typeface="Times New Roman" pitchFamily="18" charset="0"/>
              </a:rPr>
              <a:t>7.0794</a:t>
            </a:r>
            <a:r>
              <a:rPr lang="en-US" sz="1800" dirty="0" smtClean="0">
                <a:latin typeface="Times New Roman" pitchFamily="18" charset="0"/>
                <a:cs typeface="Times New Roman" pitchFamily="18" charset="0"/>
              </a:rPr>
              <a:t>%</a:t>
            </a:r>
            <a:endParaRPr lang="en-US" sz="1800" dirty="0" smtClean="0">
              <a:latin typeface="Times New Roman" pitchFamily="18" charset="0"/>
              <a:cs typeface="Times New Roman" pitchFamily="18" charset="0"/>
            </a:endParaRPr>
          </a:p>
          <a:p>
            <a:pPr lvl="1"/>
            <a:endParaRPr lang="en-US" sz="1800" dirty="0" smtClean="0">
              <a:latin typeface="Times New Roman" pitchFamily="18" charset="0"/>
              <a:cs typeface="Times New Roman" pitchFamily="18" charset="0"/>
            </a:endParaRPr>
          </a:p>
          <a:p>
            <a:pPr>
              <a:buFont typeface="Arial" pitchFamily="34" charset="0"/>
              <a:buChar char="•"/>
            </a:pPr>
            <a:r>
              <a:rPr lang="en-US" sz="1800" dirty="0" smtClean="0">
                <a:latin typeface="Times New Roman" pitchFamily="18" charset="0"/>
                <a:cs typeface="Times New Roman" pitchFamily="18" charset="0"/>
              </a:rPr>
              <a:t> However the  percentage of increase in </a:t>
            </a:r>
            <a:r>
              <a:rPr lang="en-US" sz="1800" dirty="0" err="1" smtClean="0">
                <a:latin typeface="Times New Roman" pitchFamily="18" charset="0"/>
                <a:cs typeface="Times New Roman" pitchFamily="18" charset="0"/>
              </a:rPr>
              <a:t>nusselt</a:t>
            </a:r>
            <a:r>
              <a:rPr lang="en-US" sz="1800" dirty="0" smtClean="0">
                <a:latin typeface="Times New Roman" pitchFamily="18" charset="0"/>
                <a:cs typeface="Times New Roman" pitchFamily="18" charset="0"/>
              </a:rPr>
              <a:t> number decreases  and  </a:t>
            </a:r>
          </a:p>
          <a:p>
            <a:r>
              <a:rPr lang="en-US" sz="1800" dirty="0" smtClean="0">
                <a:latin typeface="Times New Roman" pitchFamily="18" charset="0"/>
                <a:cs typeface="Times New Roman" pitchFamily="18" charset="0"/>
              </a:rPr>
              <a:t>  becomes constant  due to law of diminishing returns.</a:t>
            </a:r>
          </a:p>
          <a:p>
            <a:pPr>
              <a:buFont typeface="Arial" pitchFamily="34" charset="0"/>
              <a:buChar char="•"/>
            </a:pPr>
            <a:r>
              <a:rPr lang="en-US" sz="1800" dirty="0" smtClean="0">
                <a:latin typeface="Times New Roman" pitchFamily="18" charset="0"/>
                <a:cs typeface="Times New Roman" pitchFamily="18" charset="0"/>
              </a:rPr>
              <a:t> This Implies increasing the concentration linearly doesn't  increase the     </a:t>
            </a:r>
          </a:p>
          <a:p>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nusselt</a:t>
            </a:r>
            <a:r>
              <a:rPr lang="en-US" sz="1800" dirty="0" smtClean="0">
                <a:latin typeface="Times New Roman" pitchFamily="18" charset="0"/>
                <a:cs typeface="Times New Roman" pitchFamily="18" charset="0"/>
              </a:rPr>
              <a:t> number linearly </a:t>
            </a:r>
          </a:p>
          <a:p>
            <a:pPr lvl="1"/>
            <a:endParaRPr lang="en-US" sz="1800" dirty="0" smtClean="0">
              <a:latin typeface="Times New Roman" pitchFamily="18" charset="0"/>
              <a:cs typeface="Times New Roman" pitchFamily="18" charset="0"/>
            </a:endParaRPr>
          </a:p>
          <a:p>
            <a:pPr algn="ct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74392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2B0EA2-C054-4C96-4D28-84ACAC425CD5}"/>
              </a:ext>
            </a:extLst>
          </p:cNvPr>
          <p:cNvSpPr>
            <a:spLocks noGrp="1"/>
          </p:cNvSpPr>
          <p:nvPr>
            <p:ph type="title"/>
          </p:nvPr>
        </p:nvSpPr>
        <p:spPr>
          <a:xfrm>
            <a:off x="45720" y="671988"/>
            <a:ext cx="11953240" cy="1277775"/>
          </a:xfrm>
        </p:spPr>
        <p:txBody>
          <a:bodyPr>
            <a:normAutofit/>
          </a:bodyPr>
          <a:lstStyle/>
          <a:p>
            <a:r>
              <a:rPr lang="en-US" sz="3200" dirty="0">
                <a:latin typeface="Times New Roman" panose="02020603050405020304" pitchFamily="18" charset="0"/>
                <a:cs typeface="Times New Roman" panose="02020603050405020304" pitchFamily="18" charset="0"/>
              </a:rPr>
              <a:t>Average Shear stresses for different Richardson numbers and different volume concentration values:</a:t>
            </a:r>
            <a:endParaRPr lang="en-IN" sz="3200" dirty="0"/>
          </a:p>
        </p:txBody>
      </p:sp>
      <p:sp>
        <p:nvSpPr>
          <p:cNvPr id="4" name="Slide Number Placeholder 3">
            <a:extLst>
              <a:ext uri="{FF2B5EF4-FFF2-40B4-BE49-F238E27FC236}">
                <a16:creationId xmlns="" xmlns:a16="http://schemas.microsoft.com/office/drawing/2014/main" id="{CE4266A3-410D-94DE-B49D-52CA0B9498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41</a:t>
            </a:fld>
            <a:endParaRPr lang="en-IN" dirty="0"/>
          </a:p>
        </p:txBody>
      </p:sp>
      <p:sp>
        <p:nvSpPr>
          <p:cNvPr id="8" name="TextBox 7">
            <a:extLst>
              <a:ext uri="{FF2B5EF4-FFF2-40B4-BE49-F238E27FC236}">
                <a16:creationId xmlns="" xmlns:a16="http://schemas.microsoft.com/office/drawing/2014/main" id="{5484BEB9-9B86-941B-3E3F-E76F4F3E3CD7}"/>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Graph-10: Richardson Number vs average Shear Stress values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9" name="Chart 8">
            <a:extLst>
              <a:ext uri="{FF2B5EF4-FFF2-40B4-BE49-F238E27FC236}">
                <a16:creationId xmlns="" xmlns:a16="http://schemas.microsoft.com/office/drawing/2014/main" id="{B2DF9571-16D0-5FAC-8E69-51F0A786D62C}"/>
              </a:ext>
            </a:extLst>
          </p:cNvPr>
          <p:cNvGraphicFramePr>
            <a:graphicFrameLocks/>
          </p:cNvGraphicFramePr>
          <p:nvPr>
            <p:extLst>
              <p:ext uri="{D42A27DB-BD31-4B8C-83A1-F6EECF244321}">
                <p14:modId xmlns="" xmlns:p14="http://schemas.microsoft.com/office/powerpoint/2010/main" val="1029452973"/>
              </p:ext>
            </p:extLst>
          </p:nvPr>
        </p:nvGraphicFramePr>
        <p:xfrm>
          <a:off x="7426960" y="241808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 xmlns:a16="http://schemas.microsoft.com/office/drawing/2014/main" id="{92A1A65A-AC30-5090-80F4-29B17D5A0894}"/>
              </a:ext>
            </a:extLst>
          </p:cNvPr>
          <p:cNvSpPr txBox="1"/>
          <p:nvPr/>
        </p:nvSpPr>
        <p:spPr>
          <a:xfrm>
            <a:off x="215900" y="1981201"/>
            <a:ext cx="7124700" cy="4093428"/>
          </a:xfrm>
          <a:prstGeom prst="rect">
            <a:avLst/>
          </a:prstGeom>
          <a:noFill/>
        </p:spPr>
        <p:txBody>
          <a:bodyPr wrap="square" rtlCol="0">
            <a:spAutoFit/>
          </a:bodyPr>
          <a:lstStyle/>
          <a:p>
            <a:pPr>
              <a:buFont typeface="Arial" pitchFamily="34" charset="0"/>
              <a:buChar char="•"/>
            </a:pPr>
            <a:r>
              <a:rPr lang="en-US" sz="2000" dirty="0" smtClean="0">
                <a:latin typeface="Times New Roman" pitchFamily="18" charset="0"/>
                <a:cs typeface="Times New Roman" pitchFamily="18" charset="0"/>
              </a:rPr>
              <a:t>Average shear stress for different </a:t>
            </a:r>
            <a:r>
              <a:rPr lang="en-US" sz="2000" dirty="0" err="1" smtClean="0">
                <a:latin typeface="Times New Roman" pitchFamily="18" charset="0"/>
                <a:cs typeface="Times New Roman" pitchFamily="18" charset="0"/>
              </a:rPr>
              <a:t>richardson’s</a:t>
            </a:r>
            <a:r>
              <a:rPr lang="en-US" sz="2000" dirty="0" smtClean="0">
                <a:latin typeface="Times New Roman" pitchFamily="18" charset="0"/>
                <a:cs typeface="Times New Roman" pitchFamily="18" charset="0"/>
              </a:rPr>
              <a:t> number ranges from 0.0066354363 to 0.01694618</a:t>
            </a:r>
          </a:p>
          <a:p>
            <a:pPr>
              <a:buFont typeface="Arial" pitchFamily="34" charset="0"/>
              <a:buChar char="•"/>
            </a:pPr>
            <a:r>
              <a:rPr lang="en-US" sz="2000" dirty="0" smtClean="0">
                <a:latin typeface="Times New Roman" pitchFamily="18" charset="0"/>
                <a:cs typeface="Times New Roman" pitchFamily="18" charset="0"/>
              </a:rPr>
              <a:t>The percentage change in </a:t>
            </a:r>
            <a:r>
              <a:rPr lang="en-US" sz="2000" dirty="0" err="1" smtClean="0">
                <a:latin typeface="Times New Roman" pitchFamily="18" charset="0"/>
                <a:cs typeface="Times New Roman" pitchFamily="18" charset="0"/>
              </a:rPr>
              <a:t>avg</a:t>
            </a:r>
            <a:r>
              <a:rPr lang="en-US" sz="2000" dirty="0" smtClean="0">
                <a:latin typeface="Times New Roman" pitchFamily="18" charset="0"/>
                <a:cs typeface="Times New Roman" pitchFamily="18" charset="0"/>
              </a:rPr>
              <a:t> shear stress compared with 0% concentration as reference are as </a:t>
            </a:r>
            <a:r>
              <a:rPr lang="en-US" sz="2000" dirty="0" smtClean="0">
                <a:latin typeface="Times New Roman" pitchFamily="18" charset="0"/>
                <a:cs typeface="Times New Roman" pitchFamily="18" charset="0"/>
              </a:rPr>
              <a:t>follows</a:t>
            </a:r>
          </a:p>
          <a:p>
            <a:pPr>
              <a:buFont typeface="Arial" pitchFamily="34" charset="0"/>
              <a:buChar char="•"/>
            </a:pPr>
            <a:r>
              <a:rPr lang="en-US" sz="2000" dirty="0" smtClean="0">
                <a:latin typeface="Times New Roman" pitchFamily="18" charset="0"/>
                <a:cs typeface="Times New Roman" pitchFamily="18" charset="0"/>
              </a:rPr>
              <a:t>The percentage increase of </a:t>
            </a:r>
            <a:r>
              <a:rPr lang="en-US" sz="2000" dirty="0" err="1" smtClean="0">
                <a:latin typeface="Times New Roman" pitchFamily="18" charset="0"/>
                <a:cs typeface="Times New Roman" pitchFamily="18" charset="0"/>
              </a:rPr>
              <a:t>avg</a:t>
            </a:r>
            <a:r>
              <a:rPr lang="en-US" sz="2000" dirty="0" smtClean="0">
                <a:latin typeface="Times New Roman" pitchFamily="18" charset="0"/>
                <a:cs typeface="Times New Roman" pitchFamily="18" charset="0"/>
              </a:rPr>
              <a:t> shear stress </a:t>
            </a:r>
            <a:r>
              <a:rPr lang="en-US" sz="2000" dirty="0" smtClean="0">
                <a:latin typeface="Times New Roman" pitchFamily="18" charset="0"/>
                <a:cs typeface="Times New Roman" pitchFamily="18" charset="0"/>
              </a:rPr>
              <a:t>at 1%,2%,4%  with   </a:t>
            </a:r>
          </a:p>
          <a:p>
            <a:r>
              <a:rPr lang="en-US" sz="2000" dirty="0" smtClean="0">
                <a:latin typeface="Times New Roman" pitchFamily="18" charset="0"/>
                <a:cs typeface="Times New Roman" pitchFamily="18" charset="0"/>
              </a:rPr>
              <a:t>  respective to </a:t>
            </a:r>
            <a:r>
              <a:rPr lang="en-US" sz="2000" dirty="0" smtClean="0">
                <a:latin typeface="Times New Roman" pitchFamily="18" charset="0"/>
                <a:cs typeface="Times New Roman" pitchFamily="18" charset="0"/>
              </a:rPr>
              <a:t>the value </a:t>
            </a:r>
            <a:r>
              <a:rPr lang="en-US" sz="2000" dirty="0" smtClean="0">
                <a:latin typeface="Times New Roman" pitchFamily="18" charset="0"/>
                <a:cs typeface="Times New Roman" pitchFamily="18" charset="0"/>
              </a:rPr>
              <a:t>at 0% is calculated by</a:t>
            </a:r>
          </a:p>
          <a:p>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Change = </a:t>
            </a:r>
            <a:r>
              <a:rPr lang="en-US" sz="2000" b="1" dirty="0" smtClean="0">
                <a:latin typeface="Times New Roman" pitchFamily="18" charset="0"/>
                <a:cs typeface="Times New Roman" pitchFamily="18" charset="0"/>
              </a:rPr>
              <a:t>(value </a:t>
            </a:r>
            <a:r>
              <a:rPr lang="en-US" sz="2000" b="1" dirty="0" smtClean="0">
                <a:latin typeface="Times New Roman" pitchFamily="18" charset="0"/>
                <a:cs typeface="Times New Roman" pitchFamily="18" charset="0"/>
              </a:rPr>
              <a:t>at x%  - </a:t>
            </a:r>
            <a:r>
              <a:rPr lang="en-US" sz="2000" dirty="0" smtClean="0">
                <a:latin typeface="Times New Roman" pitchFamily="18" charset="0"/>
                <a:cs typeface="Times New Roman" pitchFamily="18" charset="0"/>
              </a:rPr>
              <a:t>value</a:t>
            </a:r>
            <a:r>
              <a:rPr lang="en-US" sz="2000" b="1"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at 0% ) / </a:t>
            </a:r>
            <a:r>
              <a:rPr lang="en-US" sz="2000" dirty="0" smtClean="0">
                <a:latin typeface="Times New Roman" pitchFamily="18" charset="0"/>
                <a:cs typeface="Times New Roman" pitchFamily="18" charset="0"/>
              </a:rPr>
              <a:t>value</a:t>
            </a:r>
            <a:r>
              <a:rPr lang="en-US" sz="2000" b="1"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at 0% </a:t>
            </a:r>
            <a:endParaRPr lang="en-US" sz="2000" dirty="0" smtClean="0">
              <a:latin typeface="Times New Roman" pitchFamily="18" charset="0"/>
              <a:cs typeface="Times New Roman" pitchFamily="18" charset="0"/>
            </a:endParaRPr>
          </a:p>
          <a:p>
            <a:pPr>
              <a:buFont typeface="Arial" pitchFamily="34" charset="0"/>
              <a:buChar char="•"/>
            </a:pPr>
            <a:r>
              <a:rPr lang="en-US" sz="2000" dirty="0" smtClean="0">
                <a:latin typeface="Times New Roman" pitchFamily="18" charset="0"/>
                <a:cs typeface="Times New Roman" pitchFamily="18" charset="0"/>
              </a:rPr>
              <a:t>Richardson number 0.1:</a:t>
            </a:r>
          </a:p>
          <a:p>
            <a:pPr lvl="1"/>
            <a:r>
              <a:rPr lang="en-US" sz="2000" dirty="0" smtClean="0">
                <a:latin typeface="Times New Roman" pitchFamily="18" charset="0"/>
                <a:cs typeface="Times New Roman" pitchFamily="18" charset="0"/>
              </a:rPr>
              <a:t>   % change for 1%: </a:t>
            </a:r>
            <a:r>
              <a:rPr lang="en-US" sz="2000" dirty="0" smtClean="0">
                <a:latin typeface="Times New Roman" pitchFamily="18" charset="0"/>
                <a:cs typeface="Times New Roman" pitchFamily="18" charset="0"/>
              </a:rPr>
              <a:t>5.2301</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for 2%: </a:t>
            </a:r>
            <a:r>
              <a:rPr lang="en-US" sz="2000" dirty="0" smtClean="0">
                <a:latin typeface="Times New Roman" pitchFamily="18" charset="0"/>
                <a:cs typeface="Times New Roman" pitchFamily="18" charset="0"/>
              </a:rPr>
              <a:t>11.604</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for 4%: </a:t>
            </a:r>
            <a:r>
              <a:rPr lang="en-US" sz="2000" dirty="0" smtClean="0">
                <a:latin typeface="Times New Roman" pitchFamily="18" charset="0"/>
                <a:cs typeface="Times New Roman" pitchFamily="18" charset="0"/>
              </a:rPr>
              <a:t>28.059</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pPr>
              <a:buFont typeface="Arial" pitchFamily="34" charset="0"/>
              <a:buChar char="•"/>
            </a:pPr>
            <a:r>
              <a:rPr lang="en-US" sz="2000" dirty="0" smtClean="0">
                <a:latin typeface="Times New Roman" pitchFamily="18" charset="0"/>
                <a:cs typeface="Times New Roman" pitchFamily="18" charset="0"/>
              </a:rPr>
              <a:t>Richardson number 2:</a:t>
            </a:r>
          </a:p>
          <a:p>
            <a:pPr lvl="1"/>
            <a:r>
              <a:rPr lang="en-US" sz="2000" dirty="0" smtClean="0">
                <a:latin typeface="Times New Roman" pitchFamily="18" charset="0"/>
                <a:cs typeface="Times New Roman" pitchFamily="18" charset="0"/>
              </a:rPr>
              <a:t>  % change for 1%: </a:t>
            </a:r>
            <a:r>
              <a:rPr lang="en-US" sz="2000" dirty="0" smtClean="0">
                <a:latin typeface="Times New Roman" pitchFamily="18" charset="0"/>
                <a:cs typeface="Times New Roman" pitchFamily="18" charset="0"/>
              </a:rPr>
              <a:t>5.139% </a:t>
            </a:r>
            <a:r>
              <a:rPr lang="en-US" sz="2000" dirty="0" smtClean="0">
                <a:latin typeface="Times New Roman" pitchFamily="18" charset="0"/>
                <a:cs typeface="Times New Roman" pitchFamily="18" charset="0"/>
              </a:rPr>
              <a:t>for 2%: </a:t>
            </a:r>
            <a:r>
              <a:rPr lang="en-US" sz="2000" dirty="0" smtClean="0">
                <a:latin typeface="Times New Roman" pitchFamily="18" charset="0"/>
                <a:cs typeface="Times New Roman" pitchFamily="18" charset="0"/>
              </a:rPr>
              <a:t>11.336</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for 4%: </a:t>
            </a:r>
            <a:r>
              <a:rPr lang="en-US" sz="2000" dirty="0" smtClean="0">
                <a:latin typeface="Times New Roman" pitchFamily="18" charset="0"/>
                <a:cs typeface="Times New Roman" pitchFamily="18" charset="0"/>
              </a:rPr>
              <a:t>27.148</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pPr>
              <a:buFont typeface="Arial" pitchFamily="34" charset="0"/>
              <a:buChar char="•"/>
            </a:pPr>
            <a:r>
              <a:rPr lang="en-US" sz="2000" dirty="0" smtClean="0">
                <a:latin typeface="Times New Roman" pitchFamily="18" charset="0"/>
                <a:cs typeface="Times New Roman" pitchFamily="18" charset="0"/>
              </a:rPr>
              <a:t>Richardson number 5:</a:t>
            </a:r>
          </a:p>
          <a:p>
            <a:pPr lvl="1"/>
            <a:r>
              <a:rPr lang="en-US" sz="2000" dirty="0" smtClean="0">
                <a:latin typeface="Times New Roman" pitchFamily="18" charset="0"/>
                <a:cs typeface="Times New Roman" pitchFamily="18" charset="0"/>
              </a:rPr>
              <a:t>  % change for 1%: </a:t>
            </a:r>
            <a:r>
              <a:rPr lang="en-US" sz="2000" dirty="0" smtClean="0">
                <a:latin typeface="Times New Roman" pitchFamily="18" charset="0"/>
                <a:cs typeface="Times New Roman" pitchFamily="18" charset="0"/>
              </a:rPr>
              <a:t>5.0911</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for 2%: </a:t>
            </a:r>
            <a:r>
              <a:rPr lang="en-US" sz="2000" dirty="0" smtClean="0">
                <a:latin typeface="Times New Roman" pitchFamily="18" charset="0"/>
                <a:cs typeface="Times New Roman" pitchFamily="18" charset="0"/>
              </a:rPr>
              <a:t>11.16</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for 4%: </a:t>
            </a:r>
            <a:r>
              <a:rPr lang="en-US" sz="2000" dirty="0" smtClean="0">
                <a:latin typeface="Times New Roman" pitchFamily="18" charset="0"/>
                <a:cs typeface="Times New Roman" pitchFamily="18" charset="0"/>
              </a:rPr>
              <a:t>26.482</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Tree>
    <p:extLst>
      <p:ext uri="{BB962C8B-B14F-4D97-AF65-F5344CB8AC3E}">
        <p14:creationId xmlns="" xmlns:p14="http://schemas.microsoft.com/office/powerpoint/2010/main" val="4027617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A40878-CB9A-75A4-FA1B-D6A2AF606F76}"/>
              </a:ext>
            </a:extLst>
          </p:cNvPr>
          <p:cNvSpPr>
            <a:spLocks noGrp="1"/>
          </p:cNvSpPr>
          <p:nvPr>
            <p:ph type="title"/>
          </p:nvPr>
        </p:nvSpPr>
        <p:spPr>
          <a:xfrm>
            <a:off x="0" y="203200"/>
            <a:ext cx="12207239" cy="1159196"/>
          </a:xfrm>
        </p:spPr>
        <p:txBody>
          <a:bodyPr>
            <a:noAutofit/>
          </a:bodyPr>
          <a:lstStyle/>
          <a:p>
            <a:r>
              <a:rPr lang="en-US" sz="3200" dirty="0">
                <a:latin typeface="Times New Roman" panose="02020603050405020304" pitchFamily="18" charset="0"/>
                <a:cs typeface="Times New Roman" panose="02020603050405020304" pitchFamily="18" charset="0"/>
              </a:rPr>
              <a:t>Heat Transfer Coefficient in </a:t>
            </a:r>
            <a:r>
              <a:rPr lang="en-US" sz="3200" dirty="0" smtClean="0">
                <a:latin typeface="Times New Roman" panose="02020603050405020304" pitchFamily="18" charset="0"/>
                <a:cs typeface="Times New Roman" panose="02020603050405020304" pitchFamily="18" charset="0"/>
              </a:rPr>
              <a:t>wall-1, (2 , 3) </a:t>
            </a:r>
            <a:r>
              <a:rPr lang="en-US" sz="3200" dirty="0" err="1" smtClean="0">
                <a:latin typeface="Times New Roman" panose="02020603050405020304" pitchFamily="18" charset="0"/>
                <a:cs typeface="Times New Roman" panose="02020603050405020304" pitchFamily="18" charset="0"/>
              </a:rPr>
              <a:t>avg</a:t>
            </a:r>
            <a:r>
              <a:rPr lang="en-US" sz="3200" dirty="0" smtClean="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 xmlns:a16="http://schemas.microsoft.com/office/drawing/2014/main" id="{CA01963A-99E8-F397-8A7C-FBF9E2C5C6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42</a:t>
            </a:fld>
            <a:endParaRPr lang="en-IN"/>
          </a:p>
        </p:txBody>
      </p:sp>
      <p:sp>
        <p:nvSpPr>
          <p:cNvPr id="8" name="TextBox 7">
            <a:extLst>
              <a:ext uri="{FF2B5EF4-FFF2-40B4-BE49-F238E27FC236}">
                <a16:creationId xmlns="" xmlns:a16="http://schemas.microsoft.com/office/drawing/2014/main" id="{F410428B-736B-41A9-228C-FA63865B33C0}"/>
              </a:ext>
            </a:extLst>
          </p:cNvPr>
          <p:cNvSpPr txBox="1"/>
          <p:nvPr/>
        </p:nvSpPr>
        <p:spPr>
          <a:xfrm>
            <a:off x="824070" y="6182380"/>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Graph-11: Richardson Number vs Heat transfer coefficient values in wall-1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9" name="Chart 8">
            <a:extLst>
              <a:ext uri="{FF2B5EF4-FFF2-40B4-BE49-F238E27FC236}">
                <a16:creationId xmlns="" xmlns:a16="http://schemas.microsoft.com/office/drawing/2014/main" id="{0C16CDED-612D-0158-71A6-9FCD896E5152}"/>
              </a:ext>
            </a:extLst>
          </p:cNvPr>
          <p:cNvGraphicFramePr>
            <a:graphicFrameLocks/>
          </p:cNvGraphicFramePr>
          <p:nvPr>
            <p:extLst>
              <p:ext uri="{D42A27DB-BD31-4B8C-83A1-F6EECF244321}">
                <p14:modId xmlns="" xmlns:p14="http://schemas.microsoft.com/office/powerpoint/2010/main" val="585627176"/>
              </p:ext>
            </p:extLst>
          </p:nvPr>
        </p:nvGraphicFramePr>
        <p:xfrm>
          <a:off x="881379" y="3357561"/>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 xmlns:a16="http://schemas.microsoft.com/office/drawing/2014/main" id="{E52ABF0D-7994-0383-427F-3F3B8E0E3B72}"/>
              </a:ext>
            </a:extLst>
          </p:cNvPr>
          <p:cNvGraphicFramePr>
            <a:graphicFrameLocks/>
          </p:cNvGraphicFramePr>
          <p:nvPr>
            <p:extLst>
              <p:ext uri="{D42A27DB-BD31-4B8C-83A1-F6EECF244321}">
                <p14:modId xmlns="" xmlns:p14="http://schemas.microsoft.com/office/powerpoint/2010/main" val="1317065965"/>
              </p:ext>
            </p:extLst>
          </p:nvPr>
        </p:nvGraphicFramePr>
        <p:xfrm>
          <a:off x="6649720" y="333502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 xmlns:a16="http://schemas.microsoft.com/office/drawing/2014/main" id="{D2669BE7-11C4-CE3A-4AD6-F0F48DD4B296}"/>
              </a:ext>
            </a:extLst>
          </p:cNvPr>
          <p:cNvSpPr txBox="1"/>
          <p:nvPr/>
        </p:nvSpPr>
        <p:spPr>
          <a:xfrm>
            <a:off x="6577170" y="61801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Graph-12: Richardson Number vs Heat transfer coefficient values in wall-1 for different volume concentrations.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4083603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107B1C-38D9-17E5-A8A1-E8C31BFBEE75}"/>
              </a:ext>
            </a:extLst>
          </p:cNvPr>
          <p:cNvSpPr>
            <a:spLocks noGrp="1"/>
          </p:cNvSpPr>
          <p:nvPr>
            <p:ph type="title"/>
          </p:nvPr>
        </p:nvSpPr>
        <p:spPr>
          <a:xfrm>
            <a:off x="157480" y="748030"/>
            <a:ext cx="11963399" cy="1148715"/>
          </a:xfrm>
        </p:spPr>
        <p:txBody>
          <a:bodyPr>
            <a:noAutofit/>
          </a:bodyPr>
          <a:lstStyle/>
          <a:p>
            <a:r>
              <a:rPr lang="en-US" sz="3200" dirty="0">
                <a:latin typeface="Times New Roman" panose="02020603050405020304" pitchFamily="18" charset="0"/>
                <a:cs typeface="Times New Roman" panose="02020603050405020304" pitchFamily="18" charset="0"/>
              </a:rPr>
              <a:t>Pumping Power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 xmlns:a16="http://schemas.microsoft.com/office/drawing/2014/main" id="{B67B04B6-52A9-2AC7-E150-4FFE6471CF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43</a:t>
            </a:fld>
            <a:endParaRPr lang="en-IN" dirty="0"/>
          </a:p>
        </p:txBody>
      </p:sp>
      <p:sp>
        <p:nvSpPr>
          <p:cNvPr id="8" name="TextBox 7">
            <a:extLst>
              <a:ext uri="{FF2B5EF4-FFF2-40B4-BE49-F238E27FC236}">
                <a16:creationId xmlns="" xmlns:a16="http://schemas.microsoft.com/office/drawing/2014/main" id="{CBBBBC45-3148-D640-88A3-1500EECE42CB}"/>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Graph-13: Richardson Number vs Pumping Power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9" name="Chart 8">
            <a:extLst>
              <a:ext uri="{FF2B5EF4-FFF2-40B4-BE49-F238E27FC236}">
                <a16:creationId xmlns="" xmlns:a16="http://schemas.microsoft.com/office/drawing/2014/main" id="{81103522-2AD0-E5AE-0A0A-A15E46070046}"/>
              </a:ext>
            </a:extLst>
          </p:cNvPr>
          <p:cNvGraphicFramePr>
            <a:graphicFrameLocks/>
          </p:cNvGraphicFramePr>
          <p:nvPr>
            <p:extLst>
              <p:ext uri="{D42A27DB-BD31-4B8C-83A1-F6EECF244321}">
                <p14:modId xmlns="" xmlns:p14="http://schemas.microsoft.com/office/powerpoint/2010/main" val="1967740848"/>
              </p:ext>
            </p:extLst>
          </p:nvPr>
        </p:nvGraphicFramePr>
        <p:xfrm>
          <a:off x="7548879" y="246888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 xmlns:a16="http://schemas.microsoft.com/office/drawing/2014/main" id="{5120DA5A-CB27-78A3-3BAC-701AA9B99614}"/>
              </a:ext>
            </a:extLst>
          </p:cNvPr>
          <p:cNvSpPr txBox="1"/>
          <p:nvPr/>
        </p:nvSpPr>
        <p:spPr>
          <a:xfrm>
            <a:off x="527212" y="2230453"/>
            <a:ext cx="6572088" cy="3077766"/>
          </a:xfrm>
          <a:prstGeom prst="rect">
            <a:avLst/>
          </a:prstGeom>
          <a:noFill/>
        </p:spPr>
        <p:txBody>
          <a:bodyPr wrap="square" rtlCol="0">
            <a:spAutoFit/>
          </a:bodyPr>
          <a:lstStyle/>
          <a:p>
            <a:pPr>
              <a:buFont typeface="Arial" pitchFamily="34" charset="0"/>
              <a:buChar char="•"/>
            </a:pPr>
            <a:r>
              <a:rPr lang="en-US" sz="2000" dirty="0" smtClean="0">
                <a:latin typeface="Times New Roman" pitchFamily="18" charset="0"/>
                <a:cs typeface="Times New Roman" pitchFamily="18" charset="0"/>
              </a:rPr>
              <a:t>Pumping power </a:t>
            </a:r>
            <a:r>
              <a:rPr lang="en-US" sz="2000" dirty="0" err="1" smtClean="0">
                <a:latin typeface="Times New Roman" pitchFamily="18" charset="0"/>
                <a:cs typeface="Times New Roman" pitchFamily="18" charset="0"/>
              </a:rPr>
              <a:t>increses</a:t>
            </a:r>
            <a:r>
              <a:rPr lang="en-US" sz="2000" dirty="0" smtClean="0">
                <a:latin typeface="Times New Roman" pitchFamily="18" charset="0"/>
                <a:cs typeface="Times New Roman" pitchFamily="18" charset="0"/>
              </a:rPr>
              <a:t> linearly</a:t>
            </a:r>
          </a:p>
          <a:p>
            <a:pPr>
              <a:buFont typeface="Arial" pitchFamily="34" charset="0"/>
              <a:buChar char="•"/>
            </a:pPr>
            <a:r>
              <a:rPr lang="en-US" sz="2000" dirty="0" smtClean="0">
                <a:latin typeface="Times New Roman" pitchFamily="18" charset="0"/>
                <a:cs typeface="Times New Roman" pitchFamily="18" charset="0"/>
              </a:rPr>
              <a:t>We calculate the percentage change with  0 % as reference</a:t>
            </a:r>
          </a:p>
          <a:p>
            <a:pPr>
              <a:buFont typeface="Arial" pitchFamily="34" charset="0"/>
              <a:buChar char="•"/>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Change = (value at x%  - </a:t>
            </a:r>
            <a:r>
              <a:rPr lang="en-US" sz="2000" dirty="0" smtClean="0">
                <a:latin typeface="Times New Roman" pitchFamily="18" charset="0"/>
                <a:cs typeface="Times New Roman" pitchFamily="18" charset="0"/>
              </a:rPr>
              <a:t>value</a:t>
            </a:r>
            <a:r>
              <a:rPr lang="en-US" sz="2000" b="1" dirty="0" smtClean="0">
                <a:latin typeface="Times New Roman" pitchFamily="18" charset="0"/>
                <a:cs typeface="Times New Roman" pitchFamily="18" charset="0"/>
              </a:rPr>
              <a:t> at 0% ) / </a:t>
            </a:r>
            <a:r>
              <a:rPr lang="en-US" sz="2000" dirty="0" smtClean="0">
                <a:latin typeface="Times New Roman" pitchFamily="18" charset="0"/>
                <a:cs typeface="Times New Roman" pitchFamily="18" charset="0"/>
              </a:rPr>
              <a:t>value</a:t>
            </a:r>
            <a:r>
              <a:rPr lang="en-US" sz="2000" b="1" dirty="0" smtClean="0">
                <a:latin typeface="Times New Roman" pitchFamily="18" charset="0"/>
                <a:cs typeface="Times New Roman" pitchFamily="18" charset="0"/>
              </a:rPr>
              <a:t> at 0% </a:t>
            </a:r>
            <a:endParaRPr lang="en-US" sz="2000" dirty="0" smtClean="0">
              <a:latin typeface="Times New Roman" pitchFamily="18" charset="0"/>
              <a:cs typeface="Times New Roman" pitchFamily="18" charset="0"/>
            </a:endParaRPr>
          </a:p>
          <a:p>
            <a:pPr>
              <a:buFont typeface="Arial" pitchFamily="34" charset="0"/>
              <a:buChar char="•"/>
            </a:pPr>
            <a:r>
              <a:rPr lang="en-US" sz="2000" dirty="0" smtClean="0">
                <a:latin typeface="Times New Roman" pitchFamily="18" charset="0"/>
                <a:cs typeface="Times New Roman" pitchFamily="18" charset="0"/>
              </a:rPr>
              <a:t> For Richardson Number = 0.1:</a:t>
            </a:r>
          </a:p>
          <a:p>
            <a:r>
              <a:rPr lang="en-US" sz="2000" dirty="0" smtClean="0">
                <a:latin typeface="Times New Roman" pitchFamily="18" charset="0"/>
                <a:cs typeface="Times New Roman" pitchFamily="18" charset="0"/>
              </a:rPr>
              <a:t> % change at 1% = 22.05%  at 2% = 54.31% 4% = 180.32%</a:t>
            </a:r>
          </a:p>
          <a:p>
            <a:pPr>
              <a:buFont typeface="Arial" pitchFamily="34" charset="0"/>
              <a:buChar char="•"/>
            </a:pPr>
            <a:r>
              <a:rPr lang="en-US" sz="2000" dirty="0" smtClean="0">
                <a:latin typeface="Times New Roman" pitchFamily="18" charset="0"/>
                <a:cs typeface="Times New Roman" pitchFamily="18" charset="0"/>
              </a:rPr>
              <a:t> For Richardson Number = 2:</a:t>
            </a:r>
          </a:p>
          <a:p>
            <a:r>
              <a:rPr lang="en-US" sz="2000" dirty="0" smtClean="0">
                <a:latin typeface="Times New Roman" pitchFamily="18" charset="0"/>
                <a:cs typeface="Times New Roman" pitchFamily="18" charset="0"/>
              </a:rPr>
              <a:t> % change at 1% = 27.85% at 2% = 61.23% at 4% = 191.95%</a:t>
            </a:r>
          </a:p>
          <a:p>
            <a:pPr>
              <a:buFont typeface="Arial" pitchFamily="34" charset="0"/>
              <a:buChar char="•"/>
            </a:pPr>
            <a:r>
              <a:rPr lang="en-US" sz="2000" dirty="0" smtClean="0">
                <a:latin typeface="Times New Roman" pitchFamily="18" charset="0"/>
                <a:cs typeface="Times New Roman" pitchFamily="18" charset="0"/>
              </a:rPr>
              <a:t> For Richardson Number = 5:</a:t>
            </a:r>
          </a:p>
          <a:p>
            <a:r>
              <a:rPr lang="en-US" sz="2000" dirty="0" smtClean="0">
                <a:latin typeface="Times New Roman" pitchFamily="18" charset="0"/>
                <a:cs typeface="Times New Roman" pitchFamily="18" charset="0"/>
              </a:rPr>
              <a:t>% change at 1% = 21.55% at 2% = 52.77% at 4% = 173.03%</a:t>
            </a:r>
          </a:p>
          <a:p>
            <a:pPr algn="ct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621794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0A02D5-3A74-09EB-2823-1924292665E9}"/>
              </a:ext>
            </a:extLst>
          </p:cNvPr>
          <p:cNvSpPr>
            <a:spLocks noGrp="1"/>
          </p:cNvSpPr>
          <p:nvPr>
            <p:ph type="title"/>
          </p:nvPr>
        </p:nvSpPr>
        <p:spPr>
          <a:xfrm>
            <a:off x="997998" y="2176169"/>
            <a:ext cx="105156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Various profiles for Water based Silicon-oxide Nanofluid </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FAA38DEB-0283-B02F-B458-0D9007D43B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44</a:t>
            </a:fld>
            <a:endParaRPr lang="en-IN"/>
          </a:p>
        </p:txBody>
      </p:sp>
    </p:spTree>
    <p:extLst>
      <p:ext uri="{BB962C8B-B14F-4D97-AF65-F5344CB8AC3E}">
        <p14:creationId xmlns="" xmlns:p14="http://schemas.microsoft.com/office/powerpoint/2010/main" val="27503963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B9140ABD-1A45-F779-9707-E00305C9A3FA}"/>
              </a:ext>
            </a:extLst>
          </p:cNvPr>
          <p:cNvSpPr>
            <a:spLocks noGrp="1"/>
          </p:cNvSpPr>
          <p:nvPr>
            <p:ph type="body" idx="1"/>
          </p:nvPr>
        </p:nvSpPr>
        <p:spPr>
          <a:xfrm>
            <a:off x="171043" y="597573"/>
            <a:ext cx="12192000" cy="902204"/>
          </a:xfrm>
        </p:spPr>
        <p:txBody>
          <a:bodyPr>
            <a:noAutofit/>
          </a:bodyPr>
          <a:lstStyle/>
          <a:p>
            <a:pPr marL="114300" indent="0">
              <a:buNone/>
            </a:pPr>
            <a:r>
              <a:rPr lang="en-US" sz="3200" dirty="0">
                <a:latin typeface="Times New Roman" panose="02020603050405020304" pitchFamily="18" charset="0"/>
                <a:cs typeface="Times New Roman" panose="02020603050405020304" pitchFamily="18" charset="0"/>
              </a:rPr>
              <a:t>Heat Transfer Coefficient for different Richardson numbers and different volume concentration values:</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25A4EB31-85FD-7888-D081-438D4CA2F5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45</a:t>
            </a:fld>
            <a:endParaRPr lang="en-IN" dirty="0"/>
          </a:p>
        </p:txBody>
      </p:sp>
      <p:sp>
        <p:nvSpPr>
          <p:cNvPr id="7" name="TextBox 6">
            <a:extLst>
              <a:ext uri="{FF2B5EF4-FFF2-40B4-BE49-F238E27FC236}">
                <a16:creationId xmlns="" xmlns:a16="http://schemas.microsoft.com/office/drawing/2014/main" id="{96B4BE7B-B5DA-AE16-CB7B-74D6CC277E24}"/>
              </a:ext>
            </a:extLst>
          </p:cNvPr>
          <p:cNvSpPr txBox="1"/>
          <p:nvPr/>
        </p:nvSpPr>
        <p:spPr>
          <a:xfrm>
            <a:off x="7107463" y="4796186"/>
            <a:ext cx="525558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Graph-14: Richardson number vs average heat transfer coefficient values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12" name="Chart 11">
            <a:extLst>
              <a:ext uri="{FF2B5EF4-FFF2-40B4-BE49-F238E27FC236}">
                <a16:creationId xmlns="" xmlns:a16="http://schemas.microsoft.com/office/drawing/2014/main" id="{A9C1B12B-716E-C586-A60C-E4E7FB26E8C7}"/>
              </a:ext>
            </a:extLst>
          </p:cNvPr>
          <p:cNvGraphicFramePr>
            <a:graphicFrameLocks/>
          </p:cNvGraphicFramePr>
          <p:nvPr>
            <p:extLst>
              <p:ext uri="{D42A27DB-BD31-4B8C-83A1-F6EECF244321}">
                <p14:modId xmlns="" xmlns:p14="http://schemas.microsoft.com/office/powerpoint/2010/main" val="1831325393"/>
              </p:ext>
            </p:extLst>
          </p:nvPr>
        </p:nvGraphicFramePr>
        <p:xfrm>
          <a:off x="7378823" y="2018249"/>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647700" y="1993900"/>
            <a:ext cx="6629400" cy="4001095"/>
          </a:xfrm>
          <a:prstGeom prst="rect">
            <a:avLst/>
          </a:prstGeom>
          <a:noFill/>
        </p:spPr>
        <p:txBody>
          <a:bodyPr wrap="square" rtlCol="0">
            <a:spAutoFit/>
          </a:bodyPr>
          <a:lstStyle/>
          <a:p>
            <a:pPr>
              <a:buFont typeface="Arial" pitchFamily="34" charset="0"/>
              <a:buChar char="•"/>
            </a:pPr>
            <a:r>
              <a:rPr lang="en-US" sz="2000" dirty="0" smtClean="0">
                <a:latin typeface="Times New Roman" pitchFamily="18" charset="0"/>
                <a:cs typeface="Times New Roman" pitchFamily="18" charset="0"/>
              </a:rPr>
              <a:t> HTC increases with increase in concentration. </a:t>
            </a:r>
          </a:p>
          <a:p>
            <a:pPr>
              <a:buFont typeface="Arial" pitchFamily="34" charset="0"/>
              <a:buChar char="•"/>
            </a:pPr>
            <a:r>
              <a:rPr lang="en-US" sz="2000" dirty="0" smtClean="0">
                <a:latin typeface="Times New Roman" pitchFamily="18" charset="0"/>
                <a:cs typeface="Times New Roman" pitchFamily="18" charset="0"/>
              </a:rPr>
              <a:t>HTC for different </a:t>
            </a:r>
            <a:r>
              <a:rPr lang="en-US" sz="2000" dirty="0" err="1" smtClean="0">
                <a:latin typeface="Times New Roman" pitchFamily="18" charset="0"/>
                <a:cs typeface="Times New Roman" pitchFamily="18" charset="0"/>
              </a:rPr>
              <a:t>richardson’s</a:t>
            </a:r>
            <a:r>
              <a:rPr lang="en-US" sz="2000" dirty="0" smtClean="0">
                <a:latin typeface="Times New Roman" pitchFamily="18" charset="0"/>
                <a:cs typeface="Times New Roman" pitchFamily="18" charset="0"/>
              </a:rPr>
              <a:t>  number ranges from </a:t>
            </a:r>
            <a:r>
              <a:rPr lang="en-US" sz="2000" dirty="0" smtClean="0">
                <a:latin typeface="Times New Roman" pitchFamily="18" charset="0"/>
                <a:cs typeface="Times New Roman" pitchFamily="18" charset="0"/>
              </a:rPr>
              <a:t>6.239</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to </a:t>
            </a:r>
            <a:r>
              <a:rPr lang="en-US" sz="2000" dirty="0" smtClean="0">
                <a:latin typeface="Times New Roman" pitchFamily="18" charset="0"/>
                <a:cs typeface="Times New Roman" pitchFamily="18" charset="0"/>
              </a:rPr>
              <a:t>79.270</a:t>
            </a:r>
            <a:endParaRPr lang="en-US" sz="2000" dirty="0" smtClean="0">
              <a:latin typeface="Times New Roman" pitchFamily="18" charset="0"/>
              <a:cs typeface="Times New Roman" pitchFamily="18" charset="0"/>
            </a:endParaRPr>
          </a:p>
          <a:p>
            <a:pPr>
              <a:buFont typeface="Arial" pitchFamily="34" charset="0"/>
              <a:buChar char="•"/>
            </a:pPr>
            <a:r>
              <a:rPr lang="en-US" sz="2000" dirty="0" smtClean="0">
                <a:latin typeface="Times New Roman" pitchFamily="18" charset="0"/>
                <a:cs typeface="Times New Roman" pitchFamily="18" charset="0"/>
              </a:rPr>
              <a:t>The percentage increase of HTC at 1%,2%,4%  with   </a:t>
            </a:r>
          </a:p>
          <a:p>
            <a:r>
              <a:rPr lang="en-US" sz="2000" dirty="0" smtClean="0">
                <a:latin typeface="Times New Roman" pitchFamily="18" charset="0"/>
                <a:cs typeface="Times New Roman" pitchFamily="18" charset="0"/>
              </a:rPr>
              <a:t>  respective to the HTC at 0% is calculated by</a:t>
            </a:r>
          </a:p>
          <a:p>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Change = (</a:t>
            </a:r>
            <a:r>
              <a:rPr lang="en-US" sz="2000" dirty="0" smtClean="0">
                <a:latin typeface="Times New Roman" pitchFamily="18" charset="0"/>
                <a:cs typeface="Times New Roman" pitchFamily="18" charset="0"/>
              </a:rPr>
              <a:t>HTC</a:t>
            </a:r>
            <a:r>
              <a:rPr lang="en-US" sz="2000" b="1" dirty="0" smtClean="0">
                <a:latin typeface="Times New Roman" pitchFamily="18" charset="0"/>
                <a:cs typeface="Times New Roman" pitchFamily="18" charset="0"/>
              </a:rPr>
              <a:t> at x%  - </a:t>
            </a:r>
            <a:r>
              <a:rPr lang="en-US" sz="2000" dirty="0" smtClean="0">
                <a:latin typeface="Times New Roman" pitchFamily="18" charset="0"/>
                <a:cs typeface="Times New Roman" pitchFamily="18" charset="0"/>
              </a:rPr>
              <a:t>HTC</a:t>
            </a:r>
            <a:r>
              <a:rPr lang="en-US" sz="2000" b="1" dirty="0" smtClean="0">
                <a:latin typeface="Times New Roman" pitchFamily="18" charset="0"/>
                <a:cs typeface="Times New Roman" pitchFamily="18" charset="0"/>
              </a:rPr>
              <a:t> at 0% ) / </a:t>
            </a:r>
            <a:r>
              <a:rPr lang="en-US" sz="2000" dirty="0" smtClean="0">
                <a:latin typeface="Times New Roman" pitchFamily="18" charset="0"/>
                <a:cs typeface="Times New Roman" pitchFamily="18" charset="0"/>
              </a:rPr>
              <a:t>HTC</a:t>
            </a:r>
            <a:r>
              <a:rPr lang="en-US" sz="2000" b="1" dirty="0" smtClean="0">
                <a:latin typeface="Times New Roman" pitchFamily="18" charset="0"/>
                <a:cs typeface="Times New Roman" pitchFamily="18" charset="0"/>
              </a:rPr>
              <a:t> at 0% </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For Richard number 0.1:</a:t>
            </a:r>
          </a:p>
          <a:p>
            <a:pPr lvl="1"/>
            <a:r>
              <a:rPr lang="en-US" sz="2000" dirty="0" smtClean="0">
                <a:latin typeface="Times New Roman" pitchFamily="18" charset="0"/>
                <a:cs typeface="Times New Roman" pitchFamily="18" charset="0"/>
              </a:rPr>
              <a:t> % change for 1% = </a:t>
            </a:r>
            <a:r>
              <a:rPr lang="en-US" sz="2000" dirty="0" smtClean="0">
                <a:latin typeface="Times New Roman" pitchFamily="18" charset="0"/>
                <a:cs typeface="Times New Roman" pitchFamily="18" charset="0"/>
              </a:rPr>
              <a:t>3.484 % </a:t>
            </a:r>
            <a:r>
              <a:rPr lang="en-US" sz="2000" dirty="0" smtClean="0">
                <a:latin typeface="Times New Roman" pitchFamily="18" charset="0"/>
                <a:cs typeface="Times New Roman" pitchFamily="18" charset="0"/>
              </a:rPr>
              <a:t>for 2% </a:t>
            </a:r>
            <a:r>
              <a:rPr lang="en-US" sz="2000" dirty="0" smtClean="0">
                <a:latin typeface="Times New Roman" pitchFamily="18" charset="0"/>
                <a:cs typeface="Times New Roman" pitchFamily="18" charset="0"/>
              </a:rPr>
              <a:t>=6.96% </a:t>
            </a:r>
            <a:r>
              <a:rPr lang="en-US" sz="2000" dirty="0" smtClean="0">
                <a:latin typeface="Times New Roman" pitchFamily="18" charset="0"/>
                <a:cs typeface="Times New Roman" pitchFamily="18" charset="0"/>
              </a:rPr>
              <a:t>for 4% </a:t>
            </a:r>
            <a:r>
              <a:rPr lang="en-US" sz="2000" dirty="0" smtClean="0">
                <a:latin typeface="Times New Roman" pitchFamily="18" charset="0"/>
                <a:cs typeface="Times New Roman" pitchFamily="18" charset="0"/>
              </a:rPr>
              <a:t>=14.53%</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For Richard number 2:</a:t>
            </a:r>
          </a:p>
          <a:p>
            <a:r>
              <a:rPr lang="en-US" sz="2000" dirty="0" smtClean="0">
                <a:latin typeface="Times New Roman" pitchFamily="18" charset="0"/>
                <a:cs typeface="Times New Roman" pitchFamily="18" charset="0"/>
              </a:rPr>
              <a:t> % change for 1%= </a:t>
            </a:r>
            <a:r>
              <a:rPr lang="en-US" sz="2000" dirty="0" smtClean="0">
                <a:latin typeface="Times New Roman" pitchFamily="18" charset="0"/>
                <a:cs typeface="Times New Roman" pitchFamily="18" charset="0"/>
              </a:rPr>
              <a:t>2.1295</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for 2% = </a:t>
            </a:r>
            <a:r>
              <a:rPr lang="en-US" sz="2000" dirty="0" smtClean="0">
                <a:latin typeface="Times New Roman" pitchFamily="18" charset="0"/>
                <a:cs typeface="Times New Roman" pitchFamily="18" charset="0"/>
              </a:rPr>
              <a:t>4.217</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for 4%: </a:t>
            </a:r>
            <a:r>
              <a:rPr lang="en-US" sz="2000" dirty="0" smtClean="0">
                <a:latin typeface="Times New Roman" pitchFamily="18" charset="0"/>
                <a:cs typeface="Times New Roman" pitchFamily="18" charset="0"/>
              </a:rPr>
              <a:t>8.66%</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For Richard number 5:</a:t>
            </a:r>
          </a:p>
          <a:p>
            <a:pPr lvl="1"/>
            <a:r>
              <a:rPr lang="en-US" sz="2000" dirty="0" smtClean="0">
                <a:latin typeface="Times New Roman" pitchFamily="18" charset="0"/>
                <a:cs typeface="Times New Roman" pitchFamily="18" charset="0"/>
              </a:rPr>
              <a:t>% change for 1% = </a:t>
            </a:r>
            <a:r>
              <a:rPr lang="en-US" sz="2000" dirty="0" smtClean="0">
                <a:latin typeface="Times New Roman" pitchFamily="18" charset="0"/>
                <a:cs typeface="Times New Roman" pitchFamily="18" charset="0"/>
              </a:rPr>
              <a:t>1.6531</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for 2% = </a:t>
            </a:r>
            <a:r>
              <a:rPr lang="en-US" sz="2000" dirty="0" smtClean="0">
                <a:latin typeface="Times New Roman" pitchFamily="18" charset="0"/>
                <a:cs typeface="Times New Roman" pitchFamily="18" charset="0"/>
              </a:rPr>
              <a:t>3.27</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for 4%: </a:t>
            </a:r>
            <a:r>
              <a:rPr lang="en-US" sz="2000" dirty="0" smtClean="0">
                <a:latin typeface="Times New Roman" pitchFamily="18" charset="0"/>
                <a:cs typeface="Times New Roman" pitchFamily="18" charset="0"/>
              </a:rPr>
              <a:t>6.67</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endParaRPr lang="en-US" dirty="0"/>
          </a:p>
        </p:txBody>
      </p:sp>
    </p:spTree>
    <p:extLst>
      <p:ext uri="{BB962C8B-B14F-4D97-AF65-F5344CB8AC3E}">
        <p14:creationId xmlns="" xmlns:p14="http://schemas.microsoft.com/office/powerpoint/2010/main" val="4165214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ADE638-958A-01F4-5ACD-EA2DB7CDF1BB}"/>
              </a:ext>
            </a:extLst>
          </p:cNvPr>
          <p:cNvSpPr>
            <a:spLocks noGrp="1"/>
          </p:cNvSpPr>
          <p:nvPr>
            <p:ph type="title"/>
          </p:nvPr>
        </p:nvSpPr>
        <p:spPr>
          <a:xfrm>
            <a:off x="81280" y="996699"/>
            <a:ext cx="12273280" cy="782799"/>
          </a:xfrm>
        </p:spPr>
        <p:txBody>
          <a:bodyPr>
            <a:noAutofit/>
          </a:bodyPr>
          <a:lstStyle/>
          <a:p>
            <a:r>
              <a:rPr lang="en-US" sz="3200" dirty="0">
                <a:latin typeface="Times New Roman" panose="02020603050405020304" pitchFamily="18" charset="0"/>
                <a:cs typeface="Times New Roman" panose="02020603050405020304" pitchFamily="18" charset="0"/>
              </a:rPr>
              <a:t>Nusselt Numbers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 xmlns:a16="http://schemas.microsoft.com/office/drawing/2014/main" id="{757F63DB-8F56-0EF1-EDAE-DEB5BDB4B0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46</a:t>
            </a:fld>
            <a:endParaRPr lang="en-IN"/>
          </a:p>
        </p:txBody>
      </p:sp>
      <p:sp>
        <p:nvSpPr>
          <p:cNvPr id="8" name="TextBox 7">
            <a:extLst>
              <a:ext uri="{FF2B5EF4-FFF2-40B4-BE49-F238E27FC236}">
                <a16:creationId xmlns="" xmlns:a16="http://schemas.microsoft.com/office/drawing/2014/main" id="{EC6F42EC-FA22-9B52-3636-043A2E305A00}"/>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Graph-15: Richardson Number vs Nusselt Number values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3" name="Chart 2">
            <a:extLst>
              <a:ext uri="{FF2B5EF4-FFF2-40B4-BE49-F238E27FC236}">
                <a16:creationId xmlns="" xmlns:a16="http://schemas.microsoft.com/office/drawing/2014/main" id="{F4E39B22-916F-8F4C-7E28-F164FAC357BA}"/>
              </a:ext>
            </a:extLst>
          </p:cNvPr>
          <p:cNvGraphicFramePr>
            <a:graphicFrameLocks/>
          </p:cNvGraphicFramePr>
          <p:nvPr>
            <p:extLst>
              <p:ext uri="{D42A27DB-BD31-4B8C-83A1-F6EECF244321}">
                <p14:modId xmlns="" xmlns:p14="http://schemas.microsoft.com/office/powerpoint/2010/main" val="423461500"/>
              </p:ext>
            </p:extLst>
          </p:nvPr>
        </p:nvGraphicFramePr>
        <p:xfrm>
          <a:off x="7434446" y="2359575"/>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 xmlns:a16="http://schemas.microsoft.com/office/drawing/2014/main" id="{E3E60F45-F002-1771-2F72-423F287E153A}"/>
              </a:ext>
            </a:extLst>
          </p:cNvPr>
          <p:cNvSpPr txBox="1"/>
          <p:nvPr/>
        </p:nvSpPr>
        <p:spPr>
          <a:xfrm>
            <a:off x="254000" y="1716643"/>
            <a:ext cx="6940388" cy="5293757"/>
          </a:xfrm>
          <a:prstGeom prst="rect">
            <a:avLst/>
          </a:prstGeom>
          <a:noFill/>
        </p:spPr>
        <p:txBody>
          <a:bodyPr wrap="square" rtlCol="0">
            <a:spAutoFit/>
          </a:bodyPr>
          <a:lstStyle/>
          <a:p>
            <a:pPr>
              <a:buFont typeface="Arial" pitchFamily="34" charset="0"/>
              <a:buChar char="•"/>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Nusselt</a:t>
            </a:r>
            <a:r>
              <a:rPr lang="en-US" sz="1800" dirty="0" smtClean="0">
                <a:latin typeface="Times New Roman" pitchFamily="18" charset="0"/>
                <a:cs typeface="Times New Roman" pitchFamily="18" charset="0"/>
              </a:rPr>
              <a:t>  number increases with increase in concentration. </a:t>
            </a:r>
          </a:p>
          <a:p>
            <a:pPr>
              <a:buFont typeface="Arial" pitchFamily="34" charset="0"/>
              <a:buChar char="•"/>
            </a:pPr>
            <a:r>
              <a:rPr lang="en-US" sz="1800" dirty="0" smtClean="0">
                <a:latin typeface="Times New Roman" pitchFamily="18" charset="0"/>
                <a:cs typeface="Times New Roman" pitchFamily="18" charset="0"/>
              </a:rPr>
              <a:t>Nu value for different </a:t>
            </a:r>
            <a:r>
              <a:rPr lang="en-US" sz="1800" dirty="0" err="1" smtClean="0">
                <a:latin typeface="Times New Roman" pitchFamily="18" charset="0"/>
                <a:cs typeface="Times New Roman" pitchFamily="18" charset="0"/>
              </a:rPr>
              <a:t>richardson’s</a:t>
            </a:r>
            <a:r>
              <a:rPr lang="en-US" sz="1800" dirty="0" smtClean="0">
                <a:latin typeface="Times New Roman" pitchFamily="18" charset="0"/>
                <a:cs typeface="Times New Roman" pitchFamily="18" charset="0"/>
              </a:rPr>
              <a:t> number ranges from </a:t>
            </a:r>
            <a:r>
              <a:rPr lang="en-US" sz="1800" dirty="0" smtClean="0">
                <a:latin typeface="Times New Roman" pitchFamily="18" charset="0"/>
                <a:cs typeface="Times New Roman" pitchFamily="18" charset="0"/>
              </a:rPr>
              <a:t>0.1029</a:t>
            </a:r>
            <a:endParaRPr lang="en-US" sz="1800" dirty="0" smtClean="0">
              <a:latin typeface="Times New Roman" pitchFamily="18" charset="0"/>
              <a:cs typeface="Times New Roman" pitchFamily="18" charset="0"/>
            </a:endParaRPr>
          </a:p>
          <a:p>
            <a:r>
              <a:rPr lang="en-US" sz="1800" dirty="0" smtClean="0">
                <a:latin typeface="Times New Roman" pitchFamily="18" charset="0"/>
                <a:cs typeface="Times New Roman" pitchFamily="18" charset="0"/>
              </a:rPr>
              <a:t>  to </a:t>
            </a:r>
            <a:r>
              <a:rPr lang="en-US" sz="1800" dirty="0" smtClean="0">
                <a:latin typeface="Times New Roman" pitchFamily="18" charset="0"/>
                <a:cs typeface="Times New Roman" pitchFamily="18" charset="0"/>
              </a:rPr>
              <a:t>1.307 </a:t>
            </a:r>
            <a:endParaRPr lang="en-US" sz="1800" dirty="0" smtClean="0">
              <a:latin typeface="Times New Roman" pitchFamily="18" charset="0"/>
              <a:cs typeface="Times New Roman" pitchFamily="18" charset="0"/>
            </a:endParaRPr>
          </a:p>
          <a:p>
            <a:pPr>
              <a:buFont typeface="Arial" pitchFamily="34" charset="0"/>
              <a:buChar char="•"/>
            </a:pPr>
            <a:r>
              <a:rPr lang="en-US" sz="1800" dirty="0" smtClean="0">
                <a:latin typeface="Times New Roman" pitchFamily="18" charset="0"/>
                <a:cs typeface="Times New Roman" pitchFamily="18" charset="0"/>
              </a:rPr>
              <a:t>The percentage increase of </a:t>
            </a:r>
            <a:r>
              <a:rPr lang="en-US" sz="1800" dirty="0" err="1" smtClean="0">
                <a:latin typeface="Times New Roman" pitchFamily="18" charset="0"/>
                <a:cs typeface="Times New Roman" pitchFamily="18" charset="0"/>
              </a:rPr>
              <a:t>nusselt</a:t>
            </a:r>
            <a:r>
              <a:rPr lang="en-US" sz="1800" dirty="0" smtClean="0">
                <a:latin typeface="Times New Roman" pitchFamily="18" charset="0"/>
                <a:cs typeface="Times New Roman" pitchFamily="18" charset="0"/>
              </a:rPr>
              <a:t> number at 1%,2%,4%  with   </a:t>
            </a:r>
          </a:p>
          <a:p>
            <a:r>
              <a:rPr lang="en-US" sz="1800" dirty="0" smtClean="0">
                <a:latin typeface="Times New Roman" pitchFamily="18" charset="0"/>
                <a:cs typeface="Times New Roman" pitchFamily="18" charset="0"/>
              </a:rPr>
              <a:t>  respective to the </a:t>
            </a:r>
            <a:r>
              <a:rPr lang="en-US" sz="1800" dirty="0" err="1" smtClean="0">
                <a:latin typeface="Times New Roman" pitchFamily="18" charset="0"/>
                <a:cs typeface="Times New Roman" pitchFamily="18" charset="0"/>
              </a:rPr>
              <a:t>nusselt</a:t>
            </a:r>
            <a:r>
              <a:rPr lang="en-US" sz="1800" dirty="0" smtClean="0">
                <a:latin typeface="Times New Roman" pitchFamily="18" charset="0"/>
                <a:cs typeface="Times New Roman" pitchFamily="18" charset="0"/>
              </a:rPr>
              <a:t> number at 0% is calculated by</a:t>
            </a:r>
          </a:p>
          <a:p>
            <a:r>
              <a:rPr lang="en-US" sz="1800" dirty="0" smtClean="0">
                <a:latin typeface="Times New Roman" pitchFamily="18" charset="0"/>
                <a:cs typeface="Times New Roman" pitchFamily="18" charset="0"/>
              </a:rPr>
              <a:t>         </a:t>
            </a:r>
            <a:r>
              <a:rPr lang="en-US" sz="1800" b="1" dirty="0" smtClean="0">
                <a:latin typeface="Times New Roman" pitchFamily="18" charset="0"/>
                <a:cs typeface="Times New Roman" pitchFamily="18" charset="0"/>
              </a:rPr>
              <a:t>% Change = (Nu at x%  - Nu at 0% ) / Nu at 0% </a:t>
            </a:r>
          </a:p>
          <a:p>
            <a:pPr>
              <a:buFont typeface="Arial" pitchFamily="34" charset="0"/>
              <a:buChar char="•"/>
            </a:pPr>
            <a:r>
              <a:rPr lang="en-US" sz="1800" dirty="0" smtClean="0">
                <a:latin typeface="Times New Roman" pitchFamily="18" charset="0"/>
                <a:cs typeface="Times New Roman" pitchFamily="18" charset="0"/>
              </a:rPr>
              <a:t>For Richardson number = 0.1:</a:t>
            </a:r>
          </a:p>
          <a:p>
            <a:pPr lvl="1"/>
            <a:r>
              <a:rPr lang="en-US" sz="1800" dirty="0" smtClean="0">
                <a:latin typeface="Times New Roman" pitchFamily="18" charset="0"/>
                <a:cs typeface="Times New Roman" pitchFamily="18" charset="0"/>
              </a:rPr>
              <a:t>     % Change at 1% = </a:t>
            </a:r>
            <a:r>
              <a:rPr lang="en-US" sz="1800" dirty="0" smtClean="0">
                <a:latin typeface="Times New Roman" pitchFamily="18" charset="0"/>
                <a:cs typeface="Times New Roman" pitchFamily="18" charset="0"/>
              </a:rPr>
              <a:t>2.84</a:t>
            </a:r>
            <a:r>
              <a:rPr lang="en-US" sz="180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   ,  2% = </a:t>
            </a:r>
            <a:r>
              <a:rPr lang="en-US" sz="1800" dirty="0" smtClean="0">
                <a:latin typeface="Times New Roman" pitchFamily="18" charset="0"/>
                <a:cs typeface="Times New Roman" pitchFamily="18" charset="0"/>
              </a:rPr>
              <a:t>5.918</a:t>
            </a:r>
            <a:r>
              <a:rPr lang="en-US" sz="180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  4% = </a:t>
            </a:r>
            <a:r>
              <a:rPr lang="en-US" sz="1800" dirty="0" smtClean="0">
                <a:latin typeface="Times New Roman" pitchFamily="18" charset="0"/>
                <a:cs typeface="Times New Roman" pitchFamily="18" charset="0"/>
              </a:rPr>
              <a:t>12.77%</a:t>
            </a:r>
            <a:endParaRPr lang="en-US" sz="1800" dirty="0" smtClean="0">
              <a:latin typeface="Times New Roman" pitchFamily="18" charset="0"/>
              <a:cs typeface="Times New Roman" pitchFamily="18" charset="0"/>
            </a:endParaRPr>
          </a:p>
          <a:p>
            <a:pPr>
              <a:buFont typeface="Arial" pitchFamily="34" charset="0"/>
              <a:buChar char="•"/>
            </a:pPr>
            <a:r>
              <a:rPr lang="en-US" sz="1800" dirty="0" smtClean="0">
                <a:latin typeface="Times New Roman" pitchFamily="18" charset="0"/>
                <a:cs typeface="Times New Roman" pitchFamily="18" charset="0"/>
              </a:rPr>
              <a:t>  For Richardson number = 2:</a:t>
            </a:r>
          </a:p>
          <a:p>
            <a:pPr lvl="1"/>
            <a:r>
              <a:rPr lang="en-US" sz="1800" dirty="0" smtClean="0">
                <a:latin typeface="Times New Roman" pitchFamily="18" charset="0"/>
                <a:cs typeface="Times New Roman" pitchFamily="18" charset="0"/>
              </a:rPr>
              <a:t>    % Change at 1% = </a:t>
            </a:r>
            <a:r>
              <a:rPr lang="en-US" sz="1800" dirty="0" smtClean="0">
                <a:latin typeface="Times New Roman" pitchFamily="18" charset="0"/>
                <a:cs typeface="Times New Roman" pitchFamily="18" charset="0"/>
              </a:rPr>
              <a:t>1.4976</a:t>
            </a:r>
            <a:r>
              <a:rPr lang="en-US" sz="180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 2% </a:t>
            </a:r>
            <a:r>
              <a:rPr lang="en-US" sz="1800" dirty="0" smtClean="0">
                <a:latin typeface="Times New Roman" pitchFamily="18" charset="0"/>
                <a:cs typeface="Times New Roman" pitchFamily="18" charset="0"/>
              </a:rPr>
              <a:t>=3.2019%  </a:t>
            </a:r>
            <a:r>
              <a:rPr lang="en-US" sz="1800" dirty="0" smtClean="0">
                <a:latin typeface="Times New Roman" pitchFamily="18" charset="0"/>
                <a:cs typeface="Times New Roman" pitchFamily="18" charset="0"/>
              </a:rPr>
              <a:t>, 4% = </a:t>
            </a:r>
            <a:r>
              <a:rPr lang="en-US" sz="1800" dirty="0" smtClean="0">
                <a:latin typeface="Times New Roman" pitchFamily="18" charset="0"/>
                <a:cs typeface="Times New Roman" pitchFamily="18" charset="0"/>
              </a:rPr>
              <a:t>6.9961%</a:t>
            </a:r>
            <a:endParaRPr lang="en-US" sz="1800" dirty="0" smtClean="0">
              <a:latin typeface="Times New Roman" pitchFamily="18" charset="0"/>
              <a:cs typeface="Times New Roman" pitchFamily="18" charset="0"/>
            </a:endParaRPr>
          </a:p>
          <a:p>
            <a:pPr>
              <a:buFont typeface="Arial" pitchFamily="34" charset="0"/>
              <a:buChar char="•"/>
            </a:pPr>
            <a:r>
              <a:rPr lang="en-US" sz="1800" dirty="0" smtClean="0">
                <a:latin typeface="Times New Roman" pitchFamily="18" charset="0"/>
                <a:cs typeface="Times New Roman" pitchFamily="18" charset="0"/>
              </a:rPr>
              <a:t>For Richardson number = 5:</a:t>
            </a:r>
          </a:p>
          <a:p>
            <a:pPr lvl="1"/>
            <a:r>
              <a:rPr lang="en-US" sz="1800" dirty="0" smtClean="0">
                <a:latin typeface="Times New Roman" pitchFamily="18" charset="0"/>
                <a:cs typeface="Times New Roman" pitchFamily="18" charset="0"/>
              </a:rPr>
              <a:t>    % Change at 1% </a:t>
            </a:r>
            <a:r>
              <a:rPr lang="en-US" sz="1800" dirty="0" smtClean="0">
                <a:latin typeface="Times New Roman" pitchFamily="18" charset="0"/>
                <a:cs typeface="Times New Roman" pitchFamily="18" charset="0"/>
              </a:rPr>
              <a:t>=1.1241%  </a:t>
            </a:r>
            <a:r>
              <a:rPr lang="en-US" sz="1800" dirty="0" smtClean="0">
                <a:latin typeface="Times New Roman" pitchFamily="18" charset="0"/>
                <a:cs typeface="Times New Roman" pitchFamily="18" charset="0"/>
              </a:rPr>
              <a:t>, 2% </a:t>
            </a:r>
            <a:r>
              <a:rPr lang="en-US" sz="1800" dirty="0" smtClean="0">
                <a:latin typeface="Times New Roman" pitchFamily="18" charset="0"/>
                <a:cs typeface="Times New Roman" pitchFamily="18" charset="0"/>
              </a:rPr>
              <a:t>=2.2645%  </a:t>
            </a:r>
            <a:r>
              <a:rPr lang="en-US" sz="1800" dirty="0" smtClean="0">
                <a:latin typeface="Times New Roman" pitchFamily="18" charset="0"/>
                <a:cs typeface="Times New Roman" pitchFamily="18" charset="0"/>
              </a:rPr>
              <a:t>, 4% = </a:t>
            </a:r>
            <a:r>
              <a:rPr lang="en-US" sz="1800" dirty="0" smtClean="0">
                <a:latin typeface="Times New Roman" pitchFamily="18" charset="0"/>
                <a:cs typeface="Times New Roman" pitchFamily="18" charset="0"/>
              </a:rPr>
              <a:t>5.0454%</a:t>
            </a:r>
            <a:endParaRPr lang="en-US" sz="1800" dirty="0" smtClean="0">
              <a:latin typeface="Times New Roman" pitchFamily="18" charset="0"/>
              <a:cs typeface="Times New Roman" pitchFamily="18" charset="0"/>
            </a:endParaRPr>
          </a:p>
          <a:p>
            <a:pPr lvl="1"/>
            <a:endParaRPr lang="en-US" sz="1800" dirty="0" smtClean="0">
              <a:latin typeface="Times New Roman" pitchFamily="18" charset="0"/>
              <a:cs typeface="Times New Roman" pitchFamily="18" charset="0"/>
            </a:endParaRPr>
          </a:p>
          <a:p>
            <a:pPr>
              <a:buFont typeface="Arial" pitchFamily="34" charset="0"/>
              <a:buChar char="•"/>
            </a:pPr>
            <a:r>
              <a:rPr lang="en-US" sz="1800" dirty="0" smtClean="0">
                <a:latin typeface="Times New Roman" pitchFamily="18" charset="0"/>
                <a:cs typeface="Times New Roman" pitchFamily="18" charset="0"/>
              </a:rPr>
              <a:t> However the  percentage of increase in </a:t>
            </a:r>
            <a:r>
              <a:rPr lang="en-US" sz="1800" dirty="0" err="1" smtClean="0">
                <a:latin typeface="Times New Roman" pitchFamily="18" charset="0"/>
                <a:cs typeface="Times New Roman" pitchFamily="18" charset="0"/>
              </a:rPr>
              <a:t>nusselt</a:t>
            </a:r>
            <a:r>
              <a:rPr lang="en-US" sz="1800" dirty="0" smtClean="0">
                <a:latin typeface="Times New Roman" pitchFamily="18" charset="0"/>
                <a:cs typeface="Times New Roman" pitchFamily="18" charset="0"/>
              </a:rPr>
              <a:t> number decreases  and  </a:t>
            </a:r>
          </a:p>
          <a:p>
            <a:r>
              <a:rPr lang="en-US" sz="1800" dirty="0" smtClean="0">
                <a:latin typeface="Times New Roman" pitchFamily="18" charset="0"/>
                <a:cs typeface="Times New Roman" pitchFamily="18" charset="0"/>
              </a:rPr>
              <a:t>  becomes constant  due to law of diminishing returns.</a:t>
            </a:r>
          </a:p>
          <a:p>
            <a:pPr>
              <a:buFont typeface="Arial" pitchFamily="34" charset="0"/>
              <a:buChar char="•"/>
            </a:pPr>
            <a:r>
              <a:rPr lang="en-US" sz="1800" dirty="0" smtClean="0">
                <a:latin typeface="Times New Roman" pitchFamily="18" charset="0"/>
                <a:cs typeface="Times New Roman" pitchFamily="18" charset="0"/>
              </a:rPr>
              <a:t> This Implies increasing the concentration linearly doesn't  increase the     </a:t>
            </a:r>
          </a:p>
          <a:p>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nusselt</a:t>
            </a:r>
            <a:r>
              <a:rPr lang="en-US" sz="1800" dirty="0" smtClean="0">
                <a:latin typeface="Times New Roman" pitchFamily="18" charset="0"/>
                <a:cs typeface="Times New Roman" pitchFamily="18" charset="0"/>
              </a:rPr>
              <a:t> number linearly </a:t>
            </a:r>
          </a:p>
          <a:p>
            <a:pPr lvl="1"/>
            <a:endParaRPr lang="en-US" sz="1800" dirty="0" smtClean="0">
              <a:latin typeface="Times New Roman" pitchFamily="18" charset="0"/>
              <a:cs typeface="Times New Roman" pitchFamily="18" charset="0"/>
            </a:endParaRPr>
          </a:p>
          <a:p>
            <a:pPr algn="ct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548645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2B0EA2-C054-4C96-4D28-84ACAC425CD5}"/>
              </a:ext>
            </a:extLst>
          </p:cNvPr>
          <p:cNvSpPr>
            <a:spLocks noGrp="1"/>
          </p:cNvSpPr>
          <p:nvPr>
            <p:ph type="title"/>
          </p:nvPr>
        </p:nvSpPr>
        <p:spPr>
          <a:xfrm>
            <a:off x="45720" y="671988"/>
            <a:ext cx="11953240" cy="1277775"/>
          </a:xfrm>
        </p:spPr>
        <p:txBody>
          <a:bodyPr>
            <a:normAutofit/>
          </a:bodyPr>
          <a:lstStyle/>
          <a:p>
            <a:r>
              <a:rPr lang="en-US" sz="3200" dirty="0">
                <a:latin typeface="Times New Roman" panose="02020603050405020304" pitchFamily="18" charset="0"/>
                <a:cs typeface="Times New Roman" panose="02020603050405020304" pitchFamily="18" charset="0"/>
              </a:rPr>
              <a:t>Average Shear stresses for different Richardson numbers and different volume concentration values:</a:t>
            </a:r>
            <a:endParaRPr lang="en-IN" sz="3200" dirty="0"/>
          </a:p>
        </p:txBody>
      </p:sp>
      <p:sp>
        <p:nvSpPr>
          <p:cNvPr id="4" name="Slide Number Placeholder 3">
            <a:extLst>
              <a:ext uri="{FF2B5EF4-FFF2-40B4-BE49-F238E27FC236}">
                <a16:creationId xmlns="" xmlns:a16="http://schemas.microsoft.com/office/drawing/2014/main" id="{CE4266A3-410D-94DE-B49D-52CA0B9498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47</a:t>
            </a:fld>
            <a:endParaRPr lang="en-IN" dirty="0"/>
          </a:p>
        </p:txBody>
      </p:sp>
      <p:sp>
        <p:nvSpPr>
          <p:cNvPr id="8" name="TextBox 7">
            <a:extLst>
              <a:ext uri="{FF2B5EF4-FFF2-40B4-BE49-F238E27FC236}">
                <a16:creationId xmlns="" xmlns:a16="http://schemas.microsoft.com/office/drawing/2014/main" id="{5484BEB9-9B86-941B-3E3F-E76F4F3E3CD7}"/>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Graph-16: Richardson Number vs average Shear Stress values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6" name="Chart 5">
            <a:extLst>
              <a:ext uri="{FF2B5EF4-FFF2-40B4-BE49-F238E27FC236}">
                <a16:creationId xmlns="" xmlns:a16="http://schemas.microsoft.com/office/drawing/2014/main" id="{D69F9289-BF19-4E99-EDD2-8AF68ECDD3C6}"/>
              </a:ext>
            </a:extLst>
          </p:cNvPr>
          <p:cNvGraphicFramePr>
            <a:graphicFrameLocks/>
          </p:cNvGraphicFramePr>
          <p:nvPr>
            <p:extLst>
              <p:ext uri="{D42A27DB-BD31-4B8C-83A1-F6EECF244321}">
                <p14:modId xmlns="" xmlns:p14="http://schemas.microsoft.com/office/powerpoint/2010/main" val="3246039893"/>
              </p:ext>
            </p:extLst>
          </p:nvPr>
        </p:nvGraphicFramePr>
        <p:xfrm>
          <a:off x="7426960" y="241808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 xmlns:a16="http://schemas.microsoft.com/office/drawing/2014/main" id="{92A1A65A-AC30-5090-80F4-29B17D5A0894}"/>
              </a:ext>
            </a:extLst>
          </p:cNvPr>
          <p:cNvSpPr txBox="1"/>
          <p:nvPr/>
        </p:nvSpPr>
        <p:spPr>
          <a:xfrm>
            <a:off x="215900" y="1981201"/>
            <a:ext cx="7124700" cy="3785652"/>
          </a:xfrm>
          <a:prstGeom prst="rect">
            <a:avLst/>
          </a:prstGeom>
          <a:noFill/>
        </p:spPr>
        <p:txBody>
          <a:bodyPr wrap="square" rtlCol="0">
            <a:spAutoFit/>
          </a:bodyPr>
          <a:lstStyle/>
          <a:p>
            <a:pPr>
              <a:buFont typeface="Arial" pitchFamily="34" charset="0"/>
              <a:buChar char="•"/>
            </a:pPr>
            <a:r>
              <a:rPr lang="en-US" sz="2000" dirty="0" smtClean="0">
                <a:latin typeface="Times New Roman" pitchFamily="18" charset="0"/>
                <a:cs typeface="Times New Roman" pitchFamily="18" charset="0"/>
              </a:rPr>
              <a:t>Average shear stress for different </a:t>
            </a:r>
            <a:r>
              <a:rPr lang="en-US" sz="2000" dirty="0" err="1" smtClean="0">
                <a:latin typeface="Times New Roman" pitchFamily="18" charset="0"/>
                <a:cs typeface="Times New Roman" pitchFamily="18" charset="0"/>
              </a:rPr>
              <a:t>richardson’s</a:t>
            </a:r>
            <a:r>
              <a:rPr lang="en-US" sz="2000" dirty="0" smtClean="0">
                <a:latin typeface="Times New Roman" pitchFamily="18" charset="0"/>
                <a:cs typeface="Times New Roman" pitchFamily="18" charset="0"/>
              </a:rPr>
              <a:t> number ranges from 0.0066354363 to </a:t>
            </a:r>
            <a:r>
              <a:rPr lang="en-US" sz="2000" dirty="0" smtClean="0">
                <a:latin typeface="Times New Roman" pitchFamily="18" charset="0"/>
                <a:cs typeface="Times New Roman" pitchFamily="18" charset="0"/>
              </a:rPr>
              <a:t>0.01022</a:t>
            </a:r>
            <a:endParaRPr lang="en-US" sz="2000" dirty="0" smtClean="0">
              <a:latin typeface="Times New Roman" pitchFamily="18" charset="0"/>
              <a:cs typeface="Times New Roman" pitchFamily="18" charset="0"/>
            </a:endParaRPr>
          </a:p>
          <a:p>
            <a:pPr>
              <a:buFont typeface="Arial" pitchFamily="34" charset="0"/>
              <a:buChar char="•"/>
            </a:pPr>
            <a:r>
              <a:rPr lang="en-US" sz="2000" dirty="0" smtClean="0">
                <a:latin typeface="Times New Roman" pitchFamily="18" charset="0"/>
                <a:cs typeface="Times New Roman" pitchFamily="18" charset="0"/>
              </a:rPr>
              <a:t>The percentage change in </a:t>
            </a:r>
            <a:r>
              <a:rPr lang="en-US" sz="2000" dirty="0" err="1" smtClean="0">
                <a:latin typeface="Times New Roman" pitchFamily="18" charset="0"/>
                <a:cs typeface="Times New Roman" pitchFamily="18" charset="0"/>
              </a:rPr>
              <a:t>avg</a:t>
            </a:r>
            <a:r>
              <a:rPr lang="en-US" sz="2000" dirty="0" smtClean="0">
                <a:latin typeface="Times New Roman" pitchFamily="18" charset="0"/>
                <a:cs typeface="Times New Roman" pitchFamily="18" charset="0"/>
              </a:rPr>
              <a:t> shear stress compared with 0% concentration as reference are as </a:t>
            </a:r>
            <a:r>
              <a:rPr lang="en-US" sz="2000" dirty="0" smtClean="0">
                <a:latin typeface="Times New Roman" pitchFamily="18" charset="0"/>
                <a:cs typeface="Times New Roman" pitchFamily="18" charset="0"/>
              </a:rPr>
              <a:t>follows</a:t>
            </a:r>
          </a:p>
          <a:p>
            <a:pPr>
              <a:buFont typeface="Arial" pitchFamily="34" charset="0"/>
              <a:buChar char="•"/>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Change = (value at x%  - </a:t>
            </a:r>
            <a:r>
              <a:rPr lang="en-US" sz="2000" dirty="0" smtClean="0">
                <a:latin typeface="Times New Roman" pitchFamily="18" charset="0"/>
                <a:cs typeface="Times New Roman" pitchFamily="18" charset="0"/>
              </a:rPr>
              <a:t>value</a:t>
            </a:r>
            <a:r>
              <a:rPr lang="en-US" sz="2000" b="1" dirty="0" smtClean="0">
                <a:latin typeface="Times New Roman" pitchFamily="18" charset="0"/>
                <a:cs typeface="Times New Roman" pitchFamily="18" charset="0"/>
              </a:rPr>
              <a:t> at 0% ) / </a:t>
            </a:r>
            <a:r>
              <a:rPr lang="en-US" sz="2000" dirty="0" smtClean="0">
                <a:latin typeface="Times New Roman" pitchFamily="18" charset="0"/>
                <a:cs typeface="Times New Roman" pitchFamily="18" charset="0"/>
              </a:rPr>
              <a:t>value</a:t>
            </a:r>
            <a:r>
              <a:rPr lang="en-US" sz="2000" b="1" dirty="0" smtClean="0">
                <a:latin typeface="Times New Roman" pitchFamily="18" charset="0"/>
                <a:cs typeface="Times New Roman" pitchFamily="18" charset="0"/>
              </a:rPr>
              <a:t> at 0</a:t>
            </a:r>
            <a:r>
              <a:rPr lang="en-US" sz="2000" b="1" dirty="0" smtClean="0">
                <a:latin typeface="Times New Roman" pitchFamily="18" charset="0"/>
                <a:cs typeface="Times New Roman" pitchFamily="18" charset="0"/>
              </a:rPr>
              <a:t>%</a:t>
            </a:r>
          </a:p>
          <a:p>
            <a:pPr>
              <a:buFont typeface="Arial" pitchFamily="34" charset="0"/>
              <a:buChar char="•"/>
            </a:pP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For Richard number 0.1:</a:t>
            </a:r>
          </a:p>
          <a:p>
            <a:pPr lvl="1"/>
            <a:r>
              <a:rPr lang="en-US" sz="2000" dirty="0" smtClean="0">
                <a:latin typeface="Times New Roman" pitchFamily="18" charset="0"/>
                <a:cs typeface="Times New Roman" pitchFamily="18" charset="0"/>
              </a:rPr>
              <a:t> % change for 1% = </a:t>
            </a:r>
            <a:r>
              <a:rPr lang="en-US" sz="2000" dirty="0" smtClean="0">
                <a:latin typeface="Times New Roman" pitchFamily="18" charset="0"/>
                <a:cs typeface="Times New Roman" pitchFamily="18" charset="0"/>
              </a:rPr>
              <a:t>3.7535% </a:t>
            </a:r>
            <a:r>
              <a:rPr lang="en-US" sz="2000" dirty="0" smtClean="0">
                <a:latin typeface="Times New Roman" pitchFamily="18" charset="0"/>
                <a:cs typeface="Times New Roman" pitchFamily="18" charset="0"/>
              </a:rPr>
              <a:t>for 2% = </a:t>
            </a:r>
            <a:r>
              <a:rPr lang="en-US" sz="2000" dirty="0" smtClean="0">
                <a:latin typeface="Times New Roman" pitchFamily="18" charset="0"/>
                <a:cs typeface="Times New Roman" pitchFamily="18" charset="0"/>
              </a:rPr>
              <a:t>7.794% </a:t>
            </a:r>
            <a:r>
              <a:rPr lang="en-US" sz="2000" dirty="0" smtClean="0">
                <a:latin typeface="Times New Roman" pitchFamily="18" charset="0"/>
                <a:cs typeface="Times New Roman" pitchFamily="18" charset="0"/>
              </a:rPr>
              <a:t>for 4% = </a:t>
            </a:r>
            <a:r>
              <a:rPr lang="en-US" sz="2000" dirty="0" smtClean="0">
                <a:latin typeface="Times New Roman" pitchFamily="18" charset="0"/>
                <a:cs typeface="Times New Roman" pitchFamily="18" charset="0"/>
              </a:rPr>
              <a:t>16.72%</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For Richard number 2:</a:t>
            </a:r>
          </a:p>
          <a:p>
            <a:r>
              <a:rPr lang="en-US" sz="2000" dirty="0" smtClean="0">
                <a:latin typeface="Times New Roman" pitchFamily="18" charset="0"/>
                <a:cs typeface="Times New Roman" pitchFamily="18" charset="0"/>
              </a:rPr>
              <a:t> % change for 1%= </a:t>
            </a:r>
            <a:r>
              <a:rPr lang="en-US" sz="2000" dirty="0" smtClean="0">
                <a:latin typeface="Times New Roman" pitchFamily="18" charset="0"/>
                <a:cs typeface="Times New Roman" pitchFamily="18" charset="0"/>
              </a:rPr>
              <a:t>3.6982% </a:t>
            </a:r>
            <a:r>
              <a:rPr lang="en-US" sz="2000" dirty="0" smtClean="0">
                <a:latin typeface="Times New Roman" pitchFamily="18" charset="0"/>
                <a:cs typeface="Times New Roman" pitchFamily="18" charset="0"/>
              </a:rPr>
              <a:t>for 2% = 3.59% for 4%: </a:t>
            </a:r>
            <a:r>
              <a:rPr lang="en-US" sz="2000" dirty="0" smtClean="0">
                <a:latin typeface="Times New Roman" pitchFamily="18" charset="0"/>
                <a:cs typeface="Times New Roman" pitchFamily="18" charset="0"/>
              </a:rPr>
              <a:t>16.312%</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For Richard number 5:</a:t>
            </a:r>
          </a:p>
          <a:p>
            <a:pPr lvl="1"/>
            <a:r>
              <a:rPr lang="en-US" sz="2000" dirty="0" smtClean="0">
                <a:latin typeface="Times New Roman" pitchFamily="18" charset="0"/>
                <a:cs typeface="Times New Roman" pitchFamily="18" charset="0"/>
              </a:rPr>
              <a:t>% change for 1% = </a:t>
            </a:r>
            <a:r>
              <a:rPr lang="en-US" sz="2000" dirty="0" smtClean="0">
                <a:latin typeface="Times New Roman" pitchFamily="18" charset="0"/>
                <a:cs typeface="Times New Roman" pitchFamily="18" charset="0"/>
              </a:rPr>
              <a:t>3.6979  </a:t>
            </a:r>
            <a:r>
              <a:rPr lang="en-US" sz="2000" dirty="0" smtClean="0">
                <a:latin typeface="Times New Roman" pitchFamily="18" charset="0"/>
                <a:cs typeface="Times New Roman" pitchFamily="18" charset="0"/>
              </a:rPr>
              <a:t>for 2% = </a:t>
            </a:r>
            <a:r>
              <a:rPr lang="en-US" sz="2000" dirty="0" smtClean="0">
                <a:latin typeface="Times New Roman" pitchFamily="18" charset="0"/>
                <a:cs typeface="Times New Roman" pitchFamily="18" charset="0"/>
              </a:rPr>
              <a:t>7.5857%  </a:t>
            </a:r>
            <a:r>
              <a:rPr lang="en-US" sz="2000" dirty="0" smtClean="0">
                <a:latin typeface="Times New Roman" pitchFamily="18" charset="0"/>
                <a:cs typeface="Times New Roman" pitchFamily="18" charset="0"/>
              </a:rPr>
              <a:t>for 4%: </a:t>
            </a:r>
            <a:r>
              <a:rPr lang="en-US" sz="2000" dirty="0" smtClean="0">
                <a:latin typeface="Times New Roman" pitchFamily="18" charset="0"/>
                <a:cs typeface="Times New Roman" pitchFamily="18" charset="0"/>
              </a:rPr>
              <a:t>16.182%</a:t>
            </a:r>
            <a:endParaRPr lang="en-US" sz="2000"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4076715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A40878-CB9A-75A4-FA1B-D6A2AF606F76}"/>
              </a:ext>
            </a:extLst>
          </p:cNvPr>
          <p:cNvSpPr>
            <a:spLocks noGrp="1"/>
          </p:cNvSpPr>
          <p:nvPr>
            <p:ph type="title"/>
          </p:nvPr>
        </p:nvSpPr>
        <p:spPr>
          <a:xfrm>
            <a:off x="96521" y="785171"/>
            <a:ext cx="12207239" cy="1159196"/>
          </a:xfrm>
        </p:spPr>
        <p:txBody>
          <a:bodyPr>
            <a:noAutofit/>
          </a:bodyPr>
          <a:lstStyle/>
          <a:p>
            <a:r>
              <a:rPr lang="en-US" sz="3200" dirty="0">
                <a:latin typeface="Times New Roman" panose="02020603050405020304" pitchFamily="18" charset="0"/>
                <a:cs typeface="Times New Roman" panose="02020603050405020304" pitchFamily="18" charset="0"/>
              </a:rPr>
              <a:t>Heat Transfer Coefficient in wall-1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 xmlns:a16="http://schemas.microsoft.com/office/drawing/2014/main" id="{CA01963A-99E8-F397-8A7C-FBF9E2C5C6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48</a:t>
            </a:fld>
            <a:endParaRPr lang="en-IN"/>
          </a:p>
        </p:txBody>
      </p:sp>
      <p:sp>
        <p:nvSpPr>
          <p:cNvPr id="8" name="TextBox 7">
            <a:extLst>
              <a:ext uri="{FF2B5EF4-FFF2-40B4-BE49-F238E27FC236}">
                <a16:creationId xmlns="" xmlns:a16="http://schemas.microsoft.com/office/drawing/2014/main" id="{F410428B-736B-41A9-228C-FA63865B33C0}"/>
              </a:ext>
            </a:extLst>
          </p:cNvPr>
          <p:cNvSpPr txBox="1"/>
          <p:nvPr/>
        </p:nvSpPr>
        <p:spPr>
          <a:xfrm>
            <a:off x="7339170" y="61166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Graph-17: Richardson Number vs Heat transfer coefficient values in wall-1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6" name="Chart 5">
            <a:extLst>
              <a:ext uri="{FF2B5EF4-FFF2-40B4-BE49-F238E27FC236}">
                <a16:creationId xmlns="" xmlns:a16="http://schemas.microsoft.com/office/drawing/2014/main" id="{4EA5B930-FD8B-3D54-A650-972B6D2E7885}"/>
              </a:ext>
            </a:extLst>
          </p:cNvPr>
          <p:cNvGraphicFramePr>
            <a:graphicFrameLocks/>
          </p:cNvGraphicFramePr>
          <p:nvPr>
            <p:extLst>
              <p:ext uri="{D42A27DB-BD31-4B8C-83A1-F6EECF244321}">
                <p14:modId xmlns="" xmlns:p14="http://schemas.microsoft.com/office/powerpoint/2010/main" val="3460329125"/>
              </p:ext>
            </p:extLst>
          </p:nvPr>
        </p:nvGraphicFramePr>
        <p:xfrm>
          <a:off x="792479" y="3332161"/>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 xmlns:a16="http://schemas.microsoft.com/office/drawing/2014/main" id="{8E0E7913-B586-43EA-D72D-645362DB45D4}"/>
              </a:ext>
            </a:extLst>
          </p:cNvPr>
          <p:cNvGraphicFramePr>
            <a:graphicFrameLocks/>
          </p:cNvGraphicFramePr>
          <p:nvPr>
            <p:extLst>
              <p:ext uri="{D42A27DB-BD31-4B8C-83A1-F6EECF244321}">
                <p14:modId xmlns="" xmlns:p14="http://schemas.microsoft.com/office/powerpoint/2010/main" val="2573940134"/>
              </p:ext>
            </p:extLst>
          </p:nvPr>
        </p:nvGraphicFramePr>
        <p:xfrm>
          <a:off x="7449820" y="329946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 xmlns:a16="http://schemas.microsoft.com/office/drawing/2014/main" id="{D2669BE7-11C4-CE3A-4AD6-F0F48DD4B296}"/>
              </a:ext>
            </a:extLst>
          </p:cNvPr>
          <p:cNvSpPr txBox="1"/>
          <p:nvPr/>
        </p:nvSpPr>
        <p:spPr>
          <a:xfrm>
            <a:off x="747870" y="61293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Graph-18: Richardson Number vs Heat transfer coefficient values in wall-1 for different volume concentrations.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387388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107B1C-38D9-17E5-A8A1-E8C31BFBEE75}"/>
              </a:ext>
            </a:extLst>
          </p:cNvPr>
          <p:cNvSpPr>
            <a:spLocks noGrp="1"/>
          </p:cNvSpPr>
          <p:nvPr>
            <p:ph type="title"/>
          </p:nvPr>
        </p:nvSpPr>
        <p:spPr>
          <a:xfrm>
            <a:off x="157480" y="748030"/>
            <a:ext cx="11963399" cy="1148715"/>
          </a:xfrm>
        </p:spPr>
        <p:txBody>
          <a:bodyPr>
            <a:noAutofit/>
          </a:bodyPr>
          <a:lstStyle/>
          <a:p>
            <a:r>
              <a:rPr lang="en-US" sz="3200" dirty="0">
                <a:latin typeface="Times New Roman" panose="02020603050405020304" pitchFamily="18" charset="0"/>
                <a:cs typeface="Times New Roman" panose="02020603050405020304" pitchFamily="18" charset="0"/>
              </a:rPr>
              <a:t>Pumping Power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 xmlns:a16="http://schemas.microsoft.com/office/drawing/2014/main" id="{B67B04B6-52A9-2AC7-E150-4FFE6471CF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49</a:t>
            </a:fld>
            <a:endParaRPr lang="en-IN" dirty="0"/>
          </a:p>
        </p:txBody>
      </p:sp>
      <p:sp>
        <p:nvSpPr>
          <p:cNvPr id="8" name="TextBox 7">
            <a:extLst>
              <a:ext uri="{FF2B5EF4-FFF2-40B4-BE49-F238E27FC236}">
                <a16:creationId xmlns="" xmlns:a16="http://schemas.microsoft.com/office/drawing/2014/main" id="{CBBBBC45-3148-D640-88A3-1500EECE42CB}"/>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Graph-19: Richardson Number vs Pumping Power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6" name="Chart 5">
            <a:extLst>
              <a:ext uri="{FF2B5EF4-FFF2-40B4-BE49-F238E27FC236}">
                <a16:creationId xmlns="" xmlns:a16="http://schemas.microsoft.com/office/drawing/2014/main" id="{695D003F-0A4E-C20A-07A1-7A8909356774}"/>
              </a:ext>
            </a:extLst>
          </p:cNvPr>
          <p:cNvGraphicFramePr>
            <a:graphicFrameLocks/>
          </p:cNvGraphicFramePr>
          <p:nvPr>
            <p:extLst>
              <p:ext uri="{D42A27DB-BD31-4B8C-83A1-F6EECF244321}">
                <p14:modId xmlns="" xmlns:p14="http://schemas.microsoft.com/office/powerpoint/2010/main" val="4064946606"/>
              </p:ext>
            </p:extLst>
          </p:nvPr>
        </p:nvGraphicFramePr>
        <p:xfrm>
          <a:off x="7548879" y="2438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 xmlns:a16="http://schemas.microsoft.com/office/drawing/2014/main" id="{5120DA5A-CB27-78A3-3BAC-701AA9B99614}"/>
              </a:ext>
            </a:extLst>
          </p:cNvPr>
          <p:cNvSpPr txBox="1"/>
          <p:nvPr/>
        </p:nvSpPr>
        <p:spPr>
          <a:xfrm>
            <a:off x="485937" y="2097103"/>
            <a:ext cx="6572088" cy="3693319"/>
          </a:xfrm>
          <a:prstGeom prst="rect">
            <a:avLst/>
          </a:prstGeom>
          <a:noFill/>
        </p:spPr>
        <p:txBody>
          <a:bodyPr wrap="square" rtlCol="0">
            <a:spAutoFit/>
          </a:bodyPr>
          <a:lstStyle/>
          <a:p>
            <a:pPr>
              <a:buFont typeface="Arial" pitchFamily="34" charset="0"/>
              <a:buChar char="•"/>
            </a:pPr>
            <a:r>
              <a:rPr lang="en-US" sz="2000" dirty="0" smtClean="0">
                <a:latin typeface="Times New Roman" pitchFamily="18" charset="0"/>
                <a:cs typeface="Times New Roman" pitchFamily="18" charset="0"/>
              </a:rPr>
              <a:t>Pumping Power increases in </a:t>
            </a:r>
            <a:r>
              <a:rPr lang="en-US" sz="2000" dirty="0" smtClean="0">
                <a:latin typeface="Times New Roman" pitchFamily="18" charset="0"/>
                <a:cs typeface="Times New Roman" pitchFamily="18" charset="0"/>
              </a:rPr>
              <a:t>a near  </a:t>
            </a:r>
            <a:r>
              <a:rPr lang="en-US" sz="2000" dirty="0" smtClean="0">
                <a:latin typeface="Times New Roman" pitchFamily="18" charset="0"/>
                <a:cs typeface="Times New Roman" pitchFamily="18" charset="0"/>
              </a:rPr>
              <a:t>linear way </a:t>
            </a:r>
            <a:endParaRPr lang="en-US" sz="2000" dirty="0" smtClean="0">
              <a:latin typeface="Times New Roman" pitchFamily="18" charset="0"/>
              <a:cs typeface="Times New Roman" pitchFamily="18" charset="0"/>
            </a:endParaRPr>
          </a:p>
          <a:p>
            <a:pPr>
              <a:buFont typeface="Arial" pitchFamily="34" charset="0"/>
              <a:buChar char="•"/>
            </a:pPr>
            <a:r>
              <a:rPr lang="en-US" sz="2000" dirty="0" smtClean="0">
                <a:latin typeface="Times New Roman" pitchFamily="18" charset="0"/>
                <a:cs typeface="Times New Roman" pitchFamily="18" charset="0"/>
              </a:rPr>
              <a:t>The range of pumping power is 0.0592 and 0.0852 </a:t>
            </a:r>
            <a:endParaRPr lang="en-US" sz="2000" dirty="0" smtClean="0">
              <a:latin typeface="Times New Roman" pitchFamily="18" charset="0"/>
              <a:cs typeface="Times New Roman" pitchFamily="18" charset="0"/>
            </a:endParaRPr>
          </a:p>
          <a:p>
            <a:pPr>
              <a:buFont typeface="Arial" pitchFamily="34" charset="0"/>
              <a:buChar char="•"/>
            </a:pPr>
            <a:r>
              <a:rPr lang="en-US" sz="2000" dirty="0" smtClean="0">
                <a:latin typeface="Times New Roman" pitchFamily="18" charset="0"/>
                <a:cs typeface="Times New Roman" pitchFamily="18" charset="0"/>
              </a:rPr>
              <a:t>The percentage change with 0% concentration as reference = are as follow</a:t>
            </a:r>
          </a:p>
          <a:p>
            <a:pPr>
              <a:buFont typeface="Arial" pitchFamily="34" charset="0"/>
              <a:buChar char="•"/>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Change = (value at x%  - </a:t>
            </a:r>
            <a:r>
              <a:rPr lang="en-US" sz="2000" dirty="0" smtClean="0">
                <a:latin typeface="Times New Roman" pitchFamily="18" charset="0"/>
                <a:cs typeface="Times New Roman" pitchFamily="18" charset="0"/>
              </a:rPr>
              <a:t>value</a:t>
            </a:r>
            <a:r>
              <a:rPr lang="en-US" sz="2000" b="1" dirty="0" smtClean="0">
                <a:latin typeface="Times New Roman" pitchFamily="18" charset="0"/>
                <a:cs typeface="Times New Roman" pitchFamily="18" charset="0"/>
              </a:rPr>
              <a:t> at 0% ) / </a:t>
            </a:r>
            <a:r>
              <a:rPr lang="en-US" sz="2000" dirty="0" smtClean="0">
                <a:latin typeface="Times New Roman" pitchFamily="18" charset="0"/>
                <a:cs typeface="Times New Roman" pitchFamily="18" charset="0"/>
              </a:rPr>
              <a:t>value</a:t>
            </a:r>
            <a:r>
              <a:rPr lang="en-US" sz="2000" b="1" dirty="0" smtClean="0">
                <a:latin typeface="Times New Roman" pitchFamily="18" charset="0"/>
                <a:cs typeface="Times New Roman" pitchFamily="18" charset="0"/>
              </a:rPr>
              <a:t> at 0% </a:t>
            </a:r>
            <a:endParaRPr lang="en-US" sz="2000" dirty="0" smtClean="0">
              <a:latin typeface="Times New Roman" pitchFamily="18" charset="0"/>
              <a:cs typeface="Times New Roman" pitchFamily="18" charset="0"/>
            </a:endParaRPr>
          </a:p>
          <a:p>
            <a:pPr>
              <a:buFont typeface="Arial" pitchFamily="34" charset="0"/>
              <a:buChar char="•"/>
            </a:pPr>
            <a:r>
              <a:rPr lang="en-US" sz="2000" dirty="0" smtClean="0">
                <a:latin typeface="Times New Roman" pitchFamily="18" charset="0"/>
                <a:cs typeface="Times New Roman" pitchFamily="18" charset="0"/>
              </a:rPr>
              <a:t> For Richardson Number = 0.1:</a:t>
            </a:r>
          </a:p>
          <a:p>
            <a:r>
              <a:rPr lang="en-US" sz="2000" dirty="0" smtClean="0">
                <a:latin typeface="Times New Roman" pitchFamily="18" charset="0"/>
                <a:cs typeface="Times New Roman" pitchFamily="18" charset="0"/>
              </a:rPr>
              <a:t> % change at 1% = </a:t>
            </a:r>
            <a:r>
              <a:rPr lang="en-US" sz="2000" dirty="0" smtClean="0">
                <a:latin typeface="Times New Roman" pitchFamily="18" charset="0"/>
                <a:cs typeface="Times New Roman" pitchFamily="18" charset="0"/>
              </a:rPr>
              <a:t>3.87</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2% = </a:t>
            </a:r>
            <a:r>
              <a:rPr lang="en-US" sz="2000" dirty="0" smtClean="0">
                <a:latin typeface="Times New Roman" pitchFamily="18" charset="0"/>
                <a:cs typeface="Times New Roman" pitchFamily="18" charset="0"/>
              </a:rPr>
              <a:t>11</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4% = </a:t>
            </a:r>
            <a:r>
              <a:rPr lang="en-US" sz="2000" dirty="0" smtClean="0">
                <a:latin typeface="Times New Roman" pitchFamily="18" charset="0"/>
                <a:cs typeface="Times New Roman" pitchFamily="18" charset="0"/>
              </a:rPr>
              <a:t>42</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pPr>
              <a:buFont typeface="Arial" pitchFamily="34" charset="0"/>
              <a:buChar char="•"/>
            </a:pPr>
            <a:r>
              <a:rPr lang="en-US" sz="2000" dirty="0" smtClean="0">
                <a:latin typeface="Times New Roman" pitchFamily="18" charset="0"/>
                <a:cs typeface="Times New Roman" pitchFamily="18" charset="0"/>
              </a:rPr>
              <a:t> For Richardson Number = 2:</a:t>
            </a:r>
          </a:p>
          <a:p>
            <a:r>
              <a:rPr lang="en-US" sz="2000" dirty="0" smtClean="0">
                <a:latin typeface="Times New Roman" pitchFamily="18" charset="0"/>
                <a:cs typeface="Times New Roman" pitchFamily="18" charset="0"/>
              </a:rPr>
              <a:t> % change at 1% = </a:t>
            </a:r>
            <a:r>
              <a:rPr lang="en-US" sz="2000" dirty="0" smtClean="0">
                <a:latin typeface="Times New Roman" pitchFamily="18" charset="0"/>
                <a:cs typeface="Times New Roman" pitchFamily="18" charset="0"/>
              </a:rPr>
              <a:t>9.025</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2% = </a:t>
            </a:r>
            <a:r>
              <a:rPr lang="en-US" sz="2000" dirty="0" smtClean="0">
                <a:latin typeface="Times New Roman" pitchFamily="18" charset="0"/>
                <a:cs typeface="Times New Roman" pitchFamily="18" charset="0"/>
              </a:rPr>
              <a:t>16.44</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4% = </a:t>
            </a:r>
            <a:r>
              <a:rPr lang="en-US" sz="2000" dirty="0" smtClean="0">
                <a:latin typeface="Times New Roman" pitchFamily="18" charset="0"/>
                <a:cs typeface="Times New Roman" pitchFamily="18" charset="0"/>
              </a:rPr>
              <a:t>49.392</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pPr>
              <a:buFont typeface="Arial" pitchFamily="34" charset="0"/>
              <a:buChar char="•"/>
            </a:pPr>
            <a:r>
              <a:rPr lang="en-US" sz="2000" dirty="0" smtClean="0">
                <a:latin typeface="Times New Roman" pitchFamily="18" charset="0"/>
                <a:cs typeface="Times New Roman" pitchFamily="18" charset="0"/>
              </a:rPr>
              <a:t> For Richardson Number = 5:</a:t>
            </a:r>
          </a:p>
          <a:p>
            <a:r>
              <a:rPr lang="en-US" sz="2000" dirty="0" smtClean="0">
                <a:latin typeface="Times New Roman" pitchFamily="18" charset="0"/>
                <a:cs typeface="Times New Roman" pitchFamily="18" charset="0"/>
              </a:rPr>
              <a:t>% change at 1% = </a:t>
            </a:r>
            <a:r>
              <a:rPr lang="en-US" sz="2000" dirty="0" smtClean="0">
                <a:latin typeface="Times New Roman" pitchFamily="18" charset="0"/>
                <a:cs typeface="Times New Roman" pitchFamily="18" charset="0"/>
              </a:rPr>
              <a:t>3.728</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2% = </a:t>
            </a:r>
            <a:r>
              <a:rPr lang="en-US" sz="2000" dirty="0" smtClean="0">
                <a:latin typeface="Times New Roman" pitchFamily="18" charset="0"/>
                <a:cs typeface="Times New Roman" pitchFamily="18" charset="0"/>
              </a:rPr>
              <a:t>10.76</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4% =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41.984</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pPr algn="ct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395292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EBCCBF-DE91-52AD-6AE5-57B314F0DDF5}"/>
              </a:ext>
            </a:extLst>
          </p:cNvPr>
          <p:cNvSpPr>
            <a:spLocks noGrp="1"/>
          </p:cNvSpPr>
          <p:nvPr>
            <p:ph type="title"/>
          </p:nvPr>
        </p:nvSpPr>
        <p:spPr/>
        <p:txBody>
          <a:bodyPr/>
          <a:lstStyle/>
          <a:p>
            <a:r>
              <a:rPr lang="en-IN" dirty="0"/>
              <a:t>                            </a:t>
            </a:r>
            <a:r>
              <a:rPr lang="en-IN" sz="3200" dirty="0">
                <a:latin typeface="Times New Roman" panose="02020603050405020304" pitchFamily="18" charset="0"/>
                <a:cs typeface="Times New Roman" panose="02020603050405020304" pitchFamily="18" charset="0"/>
              </a:rPr>
              <a:t> </a:t>
            </a:r>
            <a:r>
              <a:rPr lang="en-IN" sz="3200" b="1" dirty="0">
                <a:latin typeface="Times New Roman" panose="02020603050405020304" pitchFamily="18" charset="0"/>
                <a:cs typeface="Times New Roman" panose="02020603050405020304" pitchFamily="18" charset="0"/>
              </a:rPr>
              <a:t>Introduction</a:t>
            </a:r>
            <a:r>
              <a:rPr lang="en-IN" sz="3200" dirty="0">
                <a:latin typeface="Times New Roman" panose="02020603050405020304" pitchFamily="18" charset="0"/>
                <a:cs typeface="Times New Roman" panose="02020603050405020304" pitchFamily="18" charset="0"/>
              </a:rPr>
              <a:t> </a:t>
            </a:r>
          </a:p>
        </p:txBody>
      </p:sp>
      <p:sp>
        <p:nvSpPr>
          <p:cNvPr id="3" name="Text Placeholder 2">
            <a:extLst>
              <a:ext uri="{FF2B5EF4-FFF2-40B4-BE49-F238E27FC236}">
                <a16:creationId xmlns="" xmlns:a16="http://schemas.microsoft.com/office/drawing/2014/main" id="{DBC9DCEA-5017-FCDB-7281-8DF9A97D05E2}"/>
              </a:ext>
            </a:extLst>
          </p:cNvPr>
          <p:cNvSpPr>
            <a:spLocks noGrp="1"/>
          </p:cNvSpPr>
          <p:nvPr>
            <p:ph type="body" idx="1"/>
          </p:nvPr>
        </p:nvSpPr>
        <p:spPr>
          <a:xfrm>
            <a:off x="838200" y="1371092"/>
            <a:ext cx="10515600" cy="4351338"/>
          </a:xfrm>
        </p:spPr>
        <p:txBody>
          <a:bodyPr>
            <a:noAutofit/>
          </a:bodyPr>
          <a:lstStyle/>
          <a:p>
            <a:pPr algn="just">
              <a:lnSpc>
                <a:spcPct val="100000"/>
              </a:lnSpc>
            </a:pPr>
            <a:r>
              <a:rPr lang="en-US" sz="2400" dirty="0" smtClean="0">
                <a:latin typeface="Times New Roman" pitchFamily="18" charset="0"/>
                <a:cs typeface="Times New Roman" pitchFamily="18" charset="0"/>
              </a:rPr>
              <a:t>Infusing pure water with </a:t>
            </a:r>
            <a:r>
              <a:rPr lang="en-US" sz="2400" dirty="0" err="1" smtClean="0">
                <a:latin typeface="Times New Roman" pitchFamily="18" charset="0"/>
                <a:cs typeface="Times New Roman" pitchFamily="18" charset="0"/>
              </a:rPr>
              <a:t>nano</a:t>
            </a:r>
            <a:r>
              <a:rPr lang="en-US" sz="2400" dirty="0" smtClean="0">
                <a:latin typeface="Times New Roman" pitchFamily="18" charset="0"/>
                <a:cs typeface="Times New Roman" pitchFamily="18" charset="0"/>
              </a:rPr>
              <a:t> particles can significantly improve the convective heat transfer efficiency of solar water heaters. </a:t>
            </a:r>
          </a:p>
          <a:p>
            <a:pPr algn="just">
              <a:lnSpc>
                <a:spcPct val="100000"/>
              </a:lnSpc>
            </a:pPr>
            <a:r>
              <a:rPr lang="en-US" sz="2400" dirty="0" smtClean="0">
                <a:latin typeface="Times New Roman" pitchFamily="18" charset="0"/>
                <a:cs typeface="Times New Roman" pitchFamily="18" charset="0"/>
              </a:rPr>
              <a:t>This technique involves adding tiny metal or metal oxide particles to the water to enhance its thermal conductivity, allowing it to absorb and transfer heat more efficiently.</a:t>
            </a:r>
            <a:endParaRPr lang="en-US" sz="2400" dirty="0" smtClean="0"/>
          </a:p>
          <a:p>
            <a:pPr algn="just">
              <a:lnSpc>
                <a:spcPct val="100000"/>
              </a:lnSpc>
            </a:pPr>
            <a:r>
              <a:rPr lang="en-IN" sz="2400" dirty="0" smtClean="0">
                <a:latin typeface="Times New Roman" panose="02020603050405020304" pitchFamily="18" charset="0"/>
                <a:cs typeface="Times New Roman" panose="02020603050405020304" pitchFamily="18" charset="0"/>
              </a:rPr>
              <a:t>In our project we are analysing the effect of using SiO</a:t>
            </a:r>
            <a:r>
              <a:rPr lang="en-IN" sz="2400" baseline="-25000" dirty="0" smtClean="0">
                <a:latin typeface="Times New Roman" panose="02020603050405020304" pitchFamily="18" charset="0"/>
                <a:cs typeface="Times New Roman" panose="02020603050405020304" pitchFamily="18" charset="0"/>
              </a:rPr>
              <a:t>2</a:t>
            </a:r>
            <a:r>
              <a:rPr lang="en-IN" sz="2400" dirty="0" smtClean="0">
                <a:latin typeface="Times New Roman" panose="02020603050405020304" pitchFamily="18" charset="0"/>
                <a:cs typeface="Times New Roman" panose="02020603050405020304" pitchFamily="18" charset="0"/>
              </a:rPr>
              <a:t> TiO</a:t>
            </a:r>
            <a:r>
              <a:rPr lang="en-IN" sz="2400" baseline="-25000" dirty="0" smtClean="0">
                <a:latin typeface="Times New Roman" panose="02020603050405020304" pitchFamily="18" charset="0"/>
                <a:cs typeface="Times New Roman" panose="02020603050405020304" pitchFamily="18" charset="0"/>
              </a:rPr>
              <a:t>2</a:t>
            </a:r>
            <a:r>
              <a:rPr lang="en-IN" sz="2400" dirty="0" smtClean="0">
                <a:latin typeface="Times New Roman" panose="02020603050405020304" pitchFamily="18" charset="0"/>
                <a:cs typeface="Times New Roman" panose="02020603050405020304" pitchFamily="18" charset="0"/>
              </a:rPr>
              <a:t> and Al</a:t>
            </a:r>
            <a:r>
              <a:rPr lang="en-IN" sz="2400" baseline="-25000" dirty="0" smtClean="0">
                <a:latin typeface="Times New Roman" panose="02020603050405020304" pitchFamily="18" charset="0"/>
                <a:cs typeface="Times New Roman" panose="02020603050405020304" pitchFamily="18" charset="0"/>
              </a:rPr>
              <a:t>2</a:t>
            </a:r>
            <a:r>
              <a:rPr lang="en-IN" sz="2400" dirty="0" smtClean="0">
                <a:latin typeface="Times New Roman" panose="02020603050405020304" pitchFamily="18" charset="0"/>
                <a:cs typeface="Times New Roman" panose="02020603050405020304" pitchFamily="18" charset="0"/>
              </a:rPr>
              <a:t>O</a:t>
            </a:r>
            <a:r>
              <a:rPr lang="en-IN" sz="2400" baseline="-25000" dirty="0" smtClean="0">
                <a:latin typeface="Times New Roman" panose="02020603050405020304" pitchFamily="18" charset="0"/>
                <a:cs typeface="Times New Roman" panose="02020603050405020304" pitchFamily="18" charset="0"/>
              </a:rPr>
              <a:t>3</a:t>
            </a:r>
            <a:r>
              <a:rPr lang="en-IN" sz="2400" dirty="0" smtClean="0">
                <a:latin typeface="Times New Roman" panose="02020603050405020304" pitchFamily="18" charset="0"/>
                <a:cs typeface="Times New Roman" panose="02020603050405020304" pitchFamily="18" charset="0"/>
              </a:rPr>
              <a:t>  based </a:t>
            </a:r>
            <a:r>
              <a:rPr lang="en-IN" sz="2400" dirty="0" err="1" smtClean="0">
                <a:latin typeface="Times New Roman" panose="02020603050405020304" pitchFamily="18" charset="0"/>
                <a:cs typeface="Times New Roman" panose="02020603050405020304" pitchFamily="18" charset="0"/>
              </a:rPr>
              <a:t>nano</a:t>
            </a:r>
            <a:r>
              <a:rPr lang="en-IN" sz="2400" dirty="0" smtClean="0">
                <a:latin typeface="Times New Roman" panose="02020603050405020304" pitchFamily="18" charset="0"/>
                <a:cs typeface="Times New Roman" panose="02020603050405020304" pitchFamily="18" charset="0"/>
              </a:rPr>
              <a:t> fluids in improving the convective heat transfer of solar water heater</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C1FFAAB6-416D-3449-E5EF-7F84250DD2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a:t>
            </a:fld>
            <a:endParaRPr lang="en-IN" dirty="0"/>
          </a:p>
        </p:txBody>
      </p:sp>
    </p:spTree>
    <p:extLst>
      <p:ext uri="{BB962C8B-B14F-4D97-AF65-F5344CB8AC3E}">
        <p14:creationId xmlns="" xmlns:p14="http://schemas.microsoft.com/office/powerpoint/2010/main" val="777737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BB6109-77AC-FDC3-9F1B-36C1CC3F9643}"/>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34CB9419-81DB-1E08-6432-A73911E450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50</a:t>
            </a:fld>
            <a:endParaRPr lang="en-IN"/>
          </a:p>
        </p:txBody>
      </p:sp>
      <p:graphicFrame>
        <p:nvGraphicFramePr>
          <p:cNvPr id="5" name="Chart 4">
            <a:extLst>
              <a:ext uri="{FF2B5EF4-FFF2-40B4-BE49-F238E27FC236}">
                <a16:creationId xmlns="" xmlns:a16="http://schemas.microsoft.com/office/drawing/2014/main" id="{6936EC2A-F5BB-615A-5C71-3FAC15447964}"/>
              </a:ext>
            </a:extLst>
          </p:cNvPr>
          <p:cNvGraphicFramePr>
            <a:graphicFrameLocks/>
          </p:cNvGraphicFramePr>
          <p:nvPr>
            <p:extLst>
              <p:ext uri="{D42A27DB-BD31-4B8C-83A1-F6EECF244321}">
                <p14:modId xmlns="" xmlns:p14="http://schemas.microsoft.com/office/powerpoint/2010/main" val="87687118"/>
              </p:ext>
            </p:extLst>
          </p:nvPr>
        </p:nvGraphicFramePr>
        <p:xfrm>
          <a:off x="1019784" y="2256486"/>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 xmlns:a16="http://schemas.microsoft.com/office/drawing/2014/main" id="{313B1389-907B-C965-C201-9F14B3A4526A}"/>
              </a:ext>
            </a:extLst>
          </p:cNvPr>
          <p:cNvSpPr txBox="1"/>
          <p:nvPr/>
        </p:nvSpPr>
        <p:spPr>
          <a:xfrm>
            <a:off x="1201367" y="5186105"/>
            <a:ext cx="4208834" cy="758757"/>
          </a:xfrm>
          <a:prstGeom prst="rect">
            <a:avLst/>
          </a:prstGeom>
          <a:noFill/>
        </p:spPr>
        <p:txBody>
          <a:bodyPr wrap="square" rtlCol="0">
            <a:spAutoFit/>
          </a:bodyPr>
          <a:lstStyle/>
          <a:p>
            <a:pPr algn="ctr"/>
            <a:r>
              <a:rPr lang="en-US" dirty="0"/>
              <a:t>Graph-20: Heat</a:t>
            </a:r>
            <a:r>
              <a:rPr lang="en-US" baseline="0" dirty="0"/>
              <a:t> transfer coefficient for various nanofluids at 1% volume concentration</a:t>
            </a:r>
            <a:endParaRPr lang="en-IN" dirty="0"/>
          </a:p>
          <a:p>
            <a:pPr algn="ctr"/>
            <a:endParaRPr lang="en-IN" dirty="0"/>
          </a:p>
        </p:txBody>
      </p:sp>
      <p:graphicFrame>
        <p:nvGraphicFramePr>
          <p:cNvPr id="8" name="Chart 7">
            <a:extLst>
              <a:ext uri="{FF2B5EF4-FFF2-40B4-BE49-F238E27FC236}">
                <a16:creationId xmlns="" xmlns:a16="http://schemas.microsoft.com/office/drawing/2014/main" id="{CF47094D-3CE2-9697-3D29-8FDADBA72F46}"/>
              </a:ext>
            </a:extLst>
          </p:cNvPr>
          <p:cNvGraphicFramePr>
            <a:graphicFrameLocks/>
          </p:cNvGraphicFramePr>
          <p:nvPr>
            <p:extLst>
              <p:ext uri="{D42A27DB-BD31-4B8C-83A1-F6EECF244321}">
                <p14:modId xmlns="" xmlns:p14="http://schemas.microsoft.com/office/powerpoint/2010/main" val="1988125118"/>
              </p:ext>
            </p:extLst>
          </p:nvPr>
        </p:nvGraphicFramePr>
        <p:xfrm>
          <a:off x="6435570" y="2256486"/>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 xmlns:a16="http://schemas.microsoft.com/office/drawing/2014/main" id="{97E02552-2559-BBCB-0849-C0784E27A23A}"/>
              </a:ext>
            </a:extLst>
          </p:cNvPr>
          <p:cNvSpPr txBox="1"/>
          <p:nvPr/>
        </p:nvSpPr>
        <p:spPr>
          <a:xfrm>
            <a:off x="6506183" y="5186105"/>
            <a:ext cx="4208834" cy="758757"/>
          </a:xfrm>
          <a:prstGeom prst="rect">
            <a:avLst/>
          </a:prstGeom>
          <a:noFill/>
        </p:spPr>
        <p:txBody>
          <a:bodyPr wrap="square" rtlCol="0">
            <a:spAutoFit/>
          </a:bodyPr>
          <a:lstStyle/>
          <a:p>
            <a:pPr algn="ctr"/>
            <a:r>
              <a:rPr lang="en-US" dirty="0"/>
              <a:t>Graph-21: Heat</a:t>
            </a:r>
            <a:r>
              <a:rPr lang="en-US" baseline="0" dirty="0"/>
              <a:t> transfer coefficient for various nanofluids at 2% volume concentration</a:t>
            </a:r>
            <a:endParaRPr lang="en-IN" dirty="0"/>
          </a:p>
          <a:p>
            <a:pPr algn="ctr"/>
            <a:endParaRPr lang="en-IN" dirty="0"/>
          </a:p>
        </p:txBody>
      </p:sp>
    </p:spTree>
    <p:extLst>
      <p:ext uri="{BB962C8B-B14F-4D97-AF65-F5344CB8AC3E}">
        <p14:creationId xmlns="" xmlns:p14="http://schemas.microsoft.com/office/powerpoint/2010/main" val="11107627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ECD4C9-698D-2EE9-EA80-5C20129CE874}"/>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dirty="0"/>
          </a:p>
        </p:txBody>
      </p:sp>
      <p:sp>
        <p:nvSpPr>
          <p:cNvPr id="7" name="Text Placeholder 6">
            <a:extLst>
              <a:ext uri="{FF2B5EF4-FFF2-40B4-BE49-F238E27FC236}">
                <a16:creationId xmlns="" xmlns:a16="http://schemas.microsoft.com/office/drawing/2014/main" id="{8F4CBF80-6501-CA6C-267D-28A3DE660798}"/>
              </a:ext>
            </a:extLst>
          </p:cNvPr>
          <p:cNvSpPr>
            <a:spLocks noGrp="1"/>
          </p:cNvSpPr>
          <p:nvPr>
            <p:ph type="body" idx="1"/>
          </p:nvPr>
        </p:nvSpPr>
        <p:spPr>
          <a:xfrm>
            <a:off x="269290" y="1557524"/>
            <a:ext cx="7081422" cy="4351338"/>
          </a:xfrm>
        </p:spPr>
        <p:txBody>
          <a:bodyPr>
            <a:noAutofit/>
          </a:bodyPr>
          <a:lstStyle/>
          <a:p>
            <a:pPr>
              <a:lnSpc>
                <a:spcPct val="100000"/>
              </a:lnSpc>
            </a:pPr>
            <a:r>
              <a:rPr lang="en-IN" sz="2400" dirty="0">
                <a:latin typeface="Times New Roman" panose="02020603050405020304" pitchFamily="18" charset="0"/>
                <a:cs typeface="Times New Roman" panose="02020603050405020304" pitchFamily="18" charset="0"/>
              </a:rPr>
              <a:t>Here </a:t>
            </a:r>
            <a:r>
              <a:rPr lang="en-IN" sz="2400" dirty="0" err="1">
                <a:latin typeface="Times New Roman" panose="02020603050405020304" pitchFamily="18" charset="0"/>
                <a:cs typeface="Times New Roman" panose="02020603050405020304" pitchFamily="18" charset="0"/>
              </a:rPr>
              <a:t>Aluminum</a:t>
            </a:r>
            <a:r>
              <a:rPr lang="en-IN" sz="2400" dirty="0">
                <a:latin typeface="Times New Roman" panose="02020603050405020304" pitchFamily="18" charset="0"/>
                <a:cs typeface="Times New Roman" panose="02020603050405020304" pitchFamily="18" charset="0"/>
              </a:rPr>
              <a:t> oxide nanofluid has greater heat transfer coefficient than silicon oxide or titanium </a:t>
            </a:r>
            <a:r>
              <a:rPr lang="en-IN" sz="2400" dirty="0" smtClean="0">
                <a:latin typeface="Times New Roman" panose="02020603050405020304" pitchFamily="18" charset="0"/>
                <a:cs typeface="Times New Roman" panose="02020603050405020304" pitchFamily="18" charset="0"/>
              </a:rPr>
              <a:t>oxide of around 108.36 </a:t>
            </a:r>
            <a:r>
              <a:rPr lang="en-IN" sz="2400" dirty="0" err="1" smtClean="0">
                <a:latin typeface="Times New Roman" panose="02020603050405020304" pitchFamily="18" charset="0"/>
                <a:cs typeface="Times New Roman" panose="02020603050405020304" pitchFamily="18" charset="0"/>
              </a:rPr>
              <a:t>vs</a:t>
            </a:r>
            <a:r>
              <a:rPr lang="en-IN" sz="2400" dirty="0" smtClean="0">
                <a:latin typeface="Times New Roman" panose="02020603050405020304" pitchFamily="18" charset="0"/>
                <a:cs typeface="Times New Roman" panose="02020603050405020304" pitchFamily="18" charset="0"/>
              </a:rPr>
              <a:t> 79.270</a:t>
            </a:r>
            <a:endParaRPr lang="en-IN" sz="2400" dirty="0">
              <a:latin typeface="Times New Roman" panose="02020603050405020304" pitchFamily="18" charset="0"/>
              <a:cs typeface="Times New Roman" panose="02020603050405020304" pitchFamily="18" charset="0"/>
            </a:endParaRPr>
          </a:p>
          <a:p>
            <a:pPr>
              <a:lnSpc>
                <a:spcPct val="100000"/>
              </a:lnSpc>
            </a:pPr>
            <a:r>
              <a:rPr lang="en-IN" sz="2400" dirty="0">
                <a:latin typeface="Times New Roman" panose="02020603050405020304" pitchFamily="18" charset="0"/>
                <a:cs typeface="Times New Roman" panose="02020603050405020304" pitchFamily="18" charset="0"/>
              </a:rPr>
              <a:t>Water based Silicon oxide and Titanium oxide nanofluids has almost very same thermo-physical properties difference between those values is very </a:t>
            </a:r>
            <a:r>
              <a:rPr lang="en-IN" sz="2400" dirty="0" smtClean="0">
                <a:latin typeface="Times New Roman" panose="02020603050405020304" pitchFamily="18" charset="0"/>
                <a:cs typeface="Times New Roman" panose="02020603050405020304" pitchFamily="18" charset="0"/>
              </a:rPr>
              <a:t>less Nearly around 79.270</a:t>
            </a:r>
            <a:endParaRPr lang="en-IN" sz="2400" dirty="0">
              <a:latin typeface="Times New Roman" panose="02020603050405020304" pitchFamily="18" charset="0"/>
              <a:cs typeface="Times New Roman" panose="02020603050405020304" pitchFamily="18" charset="0"/>
            </a:endParaRPr>
          </a:p>
          <a:p>
            <a:pPr>
              <a:lnSpc>
                <a:spcPct val="100000"/>
              </a:lnSpc>
            </a:pPr>
            <a:r>
              <a:rPr lang="en-IN" sz="2400" dirty="0">
                <a:latin typeface="Times New Roman" panose="02020603050405020304" pitchFamily="18" charset="0"/>
                <a:cs typeface="Times New Roman" panose="02020603050405020304" pitchFamily="18" charset="0"/>
              </a:rPr>
              <a:t>As volume concentration increases gap between </a:t>
            </a:r>
            <a:r>
              <a:rPr lang="en-IN" sz="2400" dirty="0" err="1">
                <a:latin typeface="Times New Roman" panose="02020603050405020304" pitchFamily="18" charset="0"/>
                <a:cs typeface="Times New Roman" panose="02020603050405020304" pitchFamily="18" charset="0"/>
              </a:rPr>
              <a:t>Aluminum</a:t>
            </a:r>
            <a:r>
              <a:rPr lang="en-IN" sz="2400" dirty="0">
                <a:latin typeface="Times New Roman" panose="02020603050405020304" pitchFamily="18" charset="0"/>
                <a:cs typeface="Times New Roman" panose="02020603050405020304" pitchFamily="18" charset="0"/>
              </a:rPr>
              <a:t>-oxide nanofluids and silicon oxide nanofluid increasing, showing that as volume concentration is increasing, </a:t>
            </a:r>
            <a:r>
              <a:rPr lang="en-IN" sz="2400" dirty="0" err="1">
                <a:latin typeface="Times New Roman" panose="02020603050405020304" pitchFamily="18" charset="0"/>
                <a:cs typeface="Times New Roman" panose="02020603050405020304" pitchFamily="18" charset="0"/>
              </a:rPr>
              <a:t>aluminum</a:t>
            </a:r>
            <a:r>
              <a:rPr lang="en-IN" sz="2400" dirty="0">
                <a:latin typeface="Times New Roman" panose="02020603050405020304" pitchFamily="18" charset="0"/>
                <a:cs typeface="Times New Roman" panose="02020603050405020304" pitchFamily="18" charset="0"/>
              </a:rPr>
              <a:t> oxide is showing greater sensitivity and providing higher heat transfer coefficient.</a:t>
            </a:r>
          </a:p>
        </p:txBody>
      </p:sp>
      <p:sp>
        <p:nvSpPr>
          <p:cNvPr id="4" name="Slide Number Placeholder 3">
            <a:extLst>
              <a:ext uri="{FF2B5EF4-FFF2-40B4-BE49-F238E27FC236}">
                <a16:creationId xmlns="" xmlns:a16="http://schemas.microsoft.com/office/drawing/2014/main" id="{6C3C054E-FF6F-817C-2541-BE2CF96393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51</a:t>
            </a:fld>
            <a:endParaRPr lang="en-IN"/>
          </a:p>
        </p:txBody>
      </p:sp>
      <p:graphicFrame>
        <p:nvGraphicFramePr>
          <p:cNvPr id="5" name="Chart 4">
            <a:extLst>
              <a:ext uri="{FF2B5EF4-FFF2-40B4-BE49-F238E27FC236}">
                <a16:creationId xmlns="" xmlns:a16="http://schemas.microsoft.com/office/drawing/2014/main" id="{14B21A8E-A05A-F830-D3FD-BADA357E40A9}"/>
              </a:ext>
            </a:extLst>
          </p:cNvPr>
          <p:cNvGraphicFramePr>
            <a:graphicFrameLocks/>
          </p:cNvGraphicFramePr>
          <p:nvPr>
            <p:extLst>
              <p:ext uri="{D42A27DB-BD31-4B8C-83A1-F6EECF244321}">
                <p14:modId xmlns="" xmlns:p14="http://schemas.microsoft.com/office/powerpoint/2010/main" val="2619018267"/>
              </p:ext>
            </p:extLst>
          </p:nvPr>
        </p:nvGraphicFramePr>
        <p:xfrm>
          <a:off x="7496043" y="2009247"/>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 xmlns:a16="http://schemas.microsoft.com/office/drawing/2014/main" id="{A34AB61C-56AE-7CC1-C56A-B5F70CE2045D}"/>
              </a:ext>
            </a:extLst>
          </p:cNvPr>
          <p:cNvSpPr txBox="1"/>
          <p:nvPr/>
        </p:nvSpPr>
        <p:spPr>
          <a:xfrm>
            <a:off x="7496043" y="4848753"/>
            <a:ext cx="4208834" cy="758757"/>
          </a:xfrm>
          <a:prstGeom prst="rect">
            <a:avLst/>
          </a:prstGeom>
          <a:noFill/>
        </p:spPr>
        <p:txBody>
          <a:bodyPr wrap="square" rtlCol="0">
            <a:spAutoFit/>
          </a:bodyPr>
          <a:lstStyle/>
          <a:p>
            <a:pPr algn="ctr"/>
            <a:r>
              <a:rPr lang="en-US" dirty="0"/>
              <a:t>Graph-22: Heat</a:t>
            </a:r>
            <a:r>
              <a:rPr lang="en-US" baseline="0" dirty="0"/>
              <a:t> transfer coefficient for various nanofluids at 4% volume concentration</a:t>
            </a:r>
            <a:endParaRPr lang="en-IN" dirty="0"/>
          </a:p>
          <a:p>
            <a:pPr algn="ctr"/>
            <a:endParaRPr lang="en-IN" dirty="0"/>
          </a:p>
        </p:txBody>
      </p:sp>
    </p:spTree>
    <p:extLst>
      <p:ext uri="{BB962C8B-B14F-4D97-AF65-F5344CB8AC3E}">
        <p14:creationId xmlns="" xmlns:p14="http://schemas.microsoft.com/office/powerpoint/2010/main" val="4083153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BD56BD-BC10-278D-BE20-3CE0CF7241D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dirty="0"/>
          </a:p>
        </p:txBody>
      </p:sp>
      <p:sp>
        <p:nvSpPr>
          <p:cNvPr id="4" name="Slide Number Placeholder 3">
            <a:extLst>
              <a:ext uri="{FF2B5EF4-FFF2-40B4-BE49-F238E27FC236}">
                <a16:creationId xmlns="" xmlns:a16="http://schemas.microsoft.com/office/drawing/2014/main" id="{0361395F-D35C-6E4E-55C6-C4C1745D85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52</a:t>
            </a:fld>
            <a:endParaRPr lang="en-IN"/>
          </a:p>
        </p:txBody>
      </p:sp>
      <p:graphicFrame>
        <p:nvGraphicFramePr>
          <p:cNvPr id="5" name="Chart 4">
            <a:extLst>
              <a:ext uri="{FF2B5EF4-FFF2-40B4-BE49-F238E27FC236}">
                <a16:creationId xmlns="" xmlns:a16="http://schemas.microsoft.com/office/drawing/2014/main" id="{16DD098E-8B2A-CD7B-3084-00F12EFB00F4}"/>
              </a:ext>
            </a:extLst>
          </p:cNvPr>
          <p:cNvGraphicFramePr>
            <a:graphicFrameLocks/>
          </p:cNvGraphicFramePr>
          <p:nvPr>
            <p:extLst>
              <p:ext uri="{D42A27DB-BD31-4B8C-83A1-F6EECF244321}">
                <p14:modId xmlns="" xmlns:p14="http://schemas.microsoft.com/office/powerpoint/2010/main" val="1096326585"/>
              </p:ext>
            </p:extLst>
          </p:nvPr>
        </p:nvGraphicFramePr>
        <p:xfrm>
          <a:off x="1129553" y="2191871"/>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 xmlns:a16="http://schemas.microsoft.com/office/drawing/2014/main" id="{B582E4AE-5682-971D-95C4-389BBCEF6409}"/>
              </a:ext>
            </a:extLst>
          </p:cNvPr>
          <p:cNvGraphicFramePr>
            <a:graphicFrameLocks/>
          </p:cNvGraphicFramePr>
          <p:nvPr>
            <p:extLst>
              <p:ext uri="{D42A27DB-BD31-4B8C-83A1-F6EECF244321}">
                <p14:modId xmlns="" xmlns:p14="http://schemas.microsoft.com/office/powerpoint/2010/main" val="2761288140"/>
              </p:ext>
            </p:extLst>
          </p:nvPr>
        </p:nvGraphicFramePr>
        <p:xfrm>
          <a:off x="6490447" y="219187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 xmlns:a16="http://schemas.microsoft.com/office/drawing/2014/main" id="{F51FEA86-1B86-E859-E607-2E263B2FC94C}"/>
              </a:ext>
            </a:extLst>
          </p:cNvPr>
          <p:cNvSpPr txBox="1"/>
          <p:nvPr/>
        </p:nvSpPr>
        <p:spPr>
          <a:xfrm>
            <a:off x="1492719" y="5056875"/>
            <a:ext cx="4208834" cy="758757"/>
          </a:xfrm>
          <a:prstGeom prst="rect">
            <a:avLst/>
          </a:prstGeom>
          <a:noFill/>
        </p:spPr>
        <p:txBody>
          <a:bodyPr wrap="square" rtlCol="0">
            <a:spAutoFit/>
          </a:bodyPr>
          <a:lstStyle/>
          <a:p>
            <a:pPr algn="ctr"/>
            <a:r>
              <a:rPr lang="en-US" dirty="0"/>
              <a:t>Graph-23: Nusselt Number </a:t>
            </a:r>
            <a:r>
              <a:rPr lang="en-US" baseline="0" dirty="0"/>
              <a:t>for various nanofluids at 1% volume concentration</a:t>
            </a:r>
            <a:endParaRPr lang="en-IN" dirty="0"/>
          </a:p>
          <a:p>
            <a:pPr algn="ctr"/>
            <a:endParaRPr lang="en-IN" dirty="0"/>
          </a:p>
        </p:txBody>
      </p:sp>
      <p:sp>
        <p:nvSpPr>
          <p:cNvPr id="8" name="TextBox 7">
            <a:extLst>
              <a:ext uri="{FF2B5EF4-FFF2-40B4-BE49-F238E27FC236}">
                <a16:creationId xmlns="" xmlns:a16="http://schemas.microsoft.com/office/drawing/2014/main" id="{9CFC80A2-889C-ACA7-D32E-711F0DEC874B}"/>
              </a:ext>
            </a:extLst>
          </p:cNvPr>
          <p:cNvSpPr txBox="1"/>
          <p:nvPr/>
        </p:nvSpPr>
        <p:spPr>
          <a:xfrm>
            <a:off x="6593636" y="5056875"/>
            <a:ext cx="4208834" cy="758757"/>
          </a:xfrm>
          <a:prstGeom prst="rect">
            <a:avLst/>
          </a:prstGeom>
          <a:noFill/>
        </p:spPr>
        <p:txBody>
          <a:bodyPr wrap="square" rtlCol="0">
            <a:spAutoFit/>
          </a:bodyPr>
          <a:lstStyle/>
          <a:p>
            <a:pPr algn="ctr"/>
            <a:r>
              <a:rPr lang="en-US" dirty="0"/>
              <a:t>Graph-24: Nusselt Number </a:t>
            </a:r>
            <a:r>
              <a:rPr lang="en-US" baseline="0" dirty="0"/>
              <a:t>for various nanofluids at 2% volume concentration</a:t>
            </a:r>
            <a:endParaRPr lang="en-IN" dirty="0"/>
          </a:p>
          <a:p>
            <a:pPr algn="ctr"/>
            <a:endParaRPr lang="en-IN" dirty="0"/>
          </a:p>
        </p:txBody>
      </p:sp>
    </p:spTree>
    <p:extLst>
      <p:ext uri="{BB962C8B-B14F-4D97-AF65-F5344CB8AC3E}">
        <p14:creationId xmlns="" xmlns:p14="http://schemas.microsoft.com/office/powerpoint/2010/main" val="1280970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BD56BD-BC10-278D-BE20-3CE0CF7241D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dirty="0"/>
          </a:p>
        </p:txBody>
      </p:sp>
      <p:sp>
        <p:nvSpPr>
          <p:cNvPr id="3" name="Text Placeholder 2">
            <a:extLst>
              <a:ext uri="{FF2B5EF4-FFF2-40B4-BE49-F238E27FC236}">
                <a16:creationId xmlns="" xmlns:a16="http://schemas.microsoft.com/office/drawing/2014/main" id="{F065C1BD-3F2F-F060-3083-DCEC58BC2E7E}"/>
              </a:ext>
            </a:extLst>
          </p:cNvPr>
          <p:cNvSpPr>
            <a:spLocks noGrp="1"/>
          </p:cNvSpPr>
          <p:nvPr>
            <p:ph type="body" idx="1"/>
          </p:nvPr>
        </p:nvSpPr>
        <p:spPr>
          <a:xfrm>
            <a:off x="838200" y="1825625"/>
            <a:ext cx="5948082" cy="4351338"/>
          </a:xfrm>
        </p:spPr>
        <p:txBody>
          <a:bodyPr>
            <a:normAutofit lnSpcReduction="10000"/>
          </a:bodyPr>
          <a:lstStyle/>
          <a:p>
            <a:r>
              <a:rPr lang="en-IN" sz="2000" dirty="0" smtClean="0">
                <a:latin typeface="Times New Roman" pitchFamily="18" charset="0"/>
                <a:cs typeface="Times New Roman" pitchFamily="18" charset="0"/>
              </a:rPr>
              <a:t>Here  </a:t>
            </a:r>
            <a:r>
              <a:rPr lang="en-IN" sz="2000" dirty="0" err="1" smtClean="0">
                <a:latin typeface="Times New Roman" pitchFamily="18" charset="0"/>
                <a:cs typeface="Times New Roman" pitchFamily="18" charset="0"/>
              </a:rPr>
              <a:t>water+aluminum</a:t>
            </a:r>
            <a:r>
              <a:rPr lang="en-IN" sz="2000" dirty="0" smtClean="0">
                <a:latin typeface="Times New Roman" pitchFamily="18" charset="0"/>
                <a:cs typeface="Times New Roman" pitchFamily="18" charset="0"/>
              </a:rPr>
              <a:t> </a:t>
            </a:r>
            <a:r>
              <a:rPr lang="en-IN" sz="2000" dirty="0">
                <a:latin typeface="Times New Roman" pitchFamily="18" charset="0"/>
                <a:cs typeface="Times New Roman" pitchFamily="18" charset="0"/>
              </a:rPr>
              <a:t>oxide based has higher Nusselt number among the other two nanofluids. </a:t>
            </a:r>
            <a:endParaRPr lang="en-IN" sz="2000" dirty="0" smtClean="0">
              <a:latin typeface="Times New Roman" pitchFamily="18" charset="0"/>
              <a:cs typeface="Times New Roman" pitchFamily="18" charset="0"/>
            </a:endParaRPr>
          </a:p>
          <a:p>
            <a:r>
              <a:rPr lang="en-IN" sz="2000" dirty="0" smtClean="0">
                <a:latin typeface="Times New Roman" pitchFamily="18" charset="0"/>
                <a:cs typeface="Times New Roman" pitchFamily="18" charset="0"/>
              </a:rPr>
              <a:t>For </a:t>
            </a:r>
            <a:r>
              <a:rPr lang="en-IN" sz="2000" dirty="0" err="1">
                <a:latin typeface="Times New Roman" pitchFamily="18" charset="0"/>
                <a:cs typeface="Times New Roman" pitchFamily="18" charset="0"/>
              </a:rPr>
              <a:t>aluminum</a:t>
            </a:r>
            <a:r>
              <a:rPr lang="en-IN" sz="2000" dirty="0">
                <a:latin typeface="Times New Roman" pitchFamily="18" charset="0"/>
                <a:cs typeface="Times New Roman" pitchFamily="18" charset="0"/>
              </a:rPr>
              <a:t> oxide nanofluid at 1% volume concentration </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Nusselt</a:t>
            </a:r>
            <a:r>
              <a:rPr lang="en-IN" sz="2000" dirty="0" smtClean="0">
                <a:latin typeface="Times New Roman" pitchFamily="18" charset="0"/>
                <a:cs typeface="Times New Roman" pitchFamily="18" charset="0"/>
              </a:rPr>
              <a:t> </a:t>
            </a:r>
            <a:r>
              <a:rPr lang="en-IN" sz="2000" dirty="0">
                <a:latin typeface="Times New Roman" pitchFamily="18" charset="0"/>
                <a:cs typeface="Times New Roman" pitchFamily="18" charset="0"/>
              </a:rPr>
              <a:t>number is varying from 0 to 1.4, at 2% volume concentration Nusselt number is varying from 0 to 1.6 and at 4% volume concentration Nusselt number is varying from 0 to 1.8.</a:t>
            </a:r>
          </a:p>
          <a:p>
            <a:r>
              <a:rPr lang="en-IN" sz="2000" dirty="0">
                <a:latin typeface="Times New Roman" pitchFamily="18" charset="0"/>
                <a:cs typeface="Times New Roman" pitchFamily="18" charset="0"/>
              </a:rPr>
              <a:t>Where as for titanium and silicon oxide nanofluids has it is varying from 0 to 1.4 at all concentrations and values for both nanofluids are very close to each other.</a:t>
            </a:r>
          </a:p>
          <a:p>
            <a:r>
              <a:rPr lang="en-IN" sz="2000" dirty="0">
                <a:latin typeface="Times New Roman" pitchFamily="18" charset="0"/>
                <a:cs typeface="Times New Roman" pitchFamily="18" charset="0"/>
              </a:rPr>
              <a:t>Comparatively Silicon oxide-water based nanofluid has lower Nusselt number</a:t>
            </a:r>
            <a:r>
              <a:rPr lang="en-IN" sz="2400" dirty="0">
                <a:latin typeface="Times New Roman" pitchFamily="18" charset="0"/>
                <a:cs typeface="Times New Roman" pitchFamily="18" charset="0"/>
              </a:rPr>
              <a:t>.</a:t>
            </a:r>
          </a:p>
        </p:txBody>
      </p:sp>
      <p:sp>
        <p:nvSpPr>
          <p:cNvPr id="4" name="Slide Number Placeholder 3">
            <a:extLst>
              <a:ext uri="{FF2B5EF4-FFF2-40B4-BE49-F238E27FC236}">
                <a16:creationId xmlns="" xmlns:a16="http://schemas.microsoft.com/office/drawing/2014/main" id="{0361395F-D35C-6E4E-55C6-C4C1745D85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53</a:t>
            </a:fld>
            <a:endParaRPr lang="en-IN"/>
          </a:p>
        </p:txBody>
      </p:sp>
      <p:graphicFrame>
        <p:nvGraphicFramePr>
          <p:cNvPr id="5" name="Chart 4">
            <a:extLst>
              <a:ext uri="{FF2B5EF4-FFF2-40B4-BE49-F238E27FC236}">
                <a16:creationId xmlns="" xmlns:a16="http://schemas.microsoft.com/office/drawing/2014/main" id="{7BDC3974-1BA2-679A-3B27-B0D278A9B009}"/>
              </a:ext>
            </a:extLst>
          </p:cNvPr>
          <p:cNvGraphicFramePr>
            <a:graphicFrameLocks/>
          </p:cNvGraphicFramePr>
          <p:nvPr>
            <p:extLst>
              <p:ext uri="{D42A27DB-BD31-4B8C-83A1-F6EECF244321}">
                <p14:modId xmlns="" xmlns:p14="http://schemas.microsoft.com/office/powerpoint/2010/main" val="1703569106"/>
              </p:ext>
            </p:extLst>
          </p:nvPr>
        </p:nvGraphicFramePr>
        <p:xfrm>
          <a:off x="7207624"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 xmlns:a16="http://schemas.microsoft.com/office/drawing/2014/main" id="{9E389078-5A35-CE5C-7937-B628925BCD05}"/>
              </a:ext>
            </a:extLst>
          </p:cNvPr>
          <p:cNvSpPr txBox="1"/>
          <p:nvPr/>
        </p:nvSpPr>
        <p:spPr>
          <a:xfrm>
            <a:off x="7570790" y="4913439"/>
            <a:ext cx="4208834" cy="758757"/>
          </a:xfrm>
          <a:prstGeom prst="rect">
            <a:avLst/>
          </a:prstGeom>
          <a:noFill/>
        </p:spPr>
        <p:txBody>
          <a:bodyPr wrap="square" rtlCol="0">
            <a:spAutoFit/>
          </a:bodyPr>
          <a:lstStyle/>
          <a:p>
            <a:pPr algn="ctr"/>
            <a:r>
              <a:rPr lang="en-US" dirty="0"/>
              <a:t>Graph-25: Nusselt Number </a:t>
            </a:r>
            <a:r>
              <a:rPr lang="en-US" baseline="0" dirty="0"/>
              <a:t>for various nanofluids at </a:t>
            </a:r>
            <a:r>
              <a:rPr lang="en-US" dirty="0"/>
              <a:t>4</a:t>
            </a:r>
            <a:r>
              <a:rPr lang="en-US" baseline="0" dirty="0"/>
              <a:t>% volume concentration</a:t>
            </a:r>
            <a:endParaRPr lang="en-IN" dirty="0"/>
          </a:p>
          <a:p>
            <a:pPr algn="ctr"/>
            <a:endParaRPr lang="en-IN" dirty="0"/>
          </a:p>
        </p:txBody>
      </p:sp>
    </p:spTree>
    <p:extLst>
      <p:ext uri="{BB962C8B-B14F-4D97-AF65-F5344CB8AC3E}">
        <p14:creationId xmlns="" xmlns:p14="http://schemas.microsoft.com/office/powerpoint/2010/main" val="39405620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BB6109-77AC-FDC3-9F1B-36C1CC3F9643}"/>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34CB9419-81DB-1E08-6432-A73911E450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54</a:t>
            </a:fld>
            <a:endParaRPr lang="en-IN"/>
          </a:p>
        </p:txBody>
      </p:sp>
      <p:sp>
        <p:nvSpPr>
          <p:cNvPr id="7" name="TextBox 6">
            <a:extLst>
              <a:ext uri="{FF2B5EF4-FFF2-40B4-BE49-F238E27FC236}">
                <a16:creationId xmlns="" xmlns:a16="http://schemas.microsoft.com/office/drawing/2014/main" id="{313B1389-907B-C965-C201-9F14B3A4526A}"/>
              </a:ext>
            </a:extLst>
          </p:cNvPr>
          <p:cNvSpPr txBox="1"/>
          <p:nvPr/>
        </p:nvSpPr>
        <p:spPr>
          <a:xfrm>
            <a:off x="1201367" y="5186105"/>
            <a:ext cx="4208834" cy="758757"/>
          </a:xfrm>
          <a:prstGeom prst="rect">
            <a:avLst/>
          </a:prstGeom>
          <a:noFill/>
        </p:spPr>
        <p:txBody>
          <a:bodyPr wrap="square" rtlCol="0">
            <a:spAutoFit/>
          </a:bodyPr>
          <a:lstStyle/>
          <a:p>
            <a:pPr algn="ctr"/>
            <a:r>
              <a:rPr lang="en-US" dirty="0"/>
              <a:t>Graph-23: Average shear stress </a:t>
            </a:r>
            <a:r>
              <a:rPr lang="en-US" baseline="0" dirty="0"/>
              <a:t>for various nanofluids at 1% volume concentration</a:t>
            </a:r>
            <a:endParaRPr lang="en-IN" dirty="0"/>
          </a:p>
          <a:p>
            <a:pPr algn="ctr"/>
            <a:endParaRPr lang="en-IN" dirty="0"/>
          </a:p>
        </p:txBody>
      </p:sp>
      <p:sp>
        <p:nvSpPr>
          <p:cNvPr id="9" name="TextBox 8">
            <a:extLst>
              <a:ext uri="{FF2B5EF4-FFF2-40B4-BE49-F238E27FC236}">
                <a16:creationId xmlns="" xmlns:a16="http://schemas.microsoft.com/office/drawing/2014/main" id="{97E02552-2559-BBCB-0849-C0784E27A23A}"/>
              </a:ext>
            </a:extLst>
          </p:cNvPr>
          <p:cNvSpPr txBox="1"/>
          <p:nvPr/>
        </p:nvSpPr>
        <p:spPr>
          <a:xfrm>
            <a:off x="6506183" y="5186105"/>
            <a:ext cx="4208834" cy="758757"/>
          </a:xfrm>
          <a:prstGeom prst="rect">
            <a:avLst/>
          </a:prstGeom>
          <a:noFill/>
        </p:spPr>
        <p:txBody>
          <a:bodyPr wrap="square" rtlCol="0">
            <a:spAutoFit/>
          </a:bodyPr>
          <a:lstStyle/>
          <a:p>
            <a:pPr algn="ctr"/>
            <a:r>
              <a:rPr lang="en-US" dirty="0"/>
              <a:t>Graph-24: Average shear stress </a:t>
            </a:r>
            <a:r>
              <a:rPr lang="en-US" baseline="0" dirty="0"/>
              <a:t>for various nanofluids at 2% volume concentration</a:t>
            </a:r>
            <a:endParaRPr lang="en-IN" dirty="0"/>
          </a:p>
          <a:p>
            <a:pPr algn="ctr"/>
            <a:endParaRPr lang="en-IN" dirty="0"/>
          </a:p>
        </p:txBody>
      </p:sp>
      <p:graphicFrame>
        <p:nvGraphicFramePr>
          <p:cNvPr id="3" name="Chart 2">
            <a:extLst>
              <a:ext uri="{FF2B5EF4-FFF2-40B4-BE49-F238E27FC236}">
                <a16:creationId xmlns="" xmlns:a16="http://schemas.microsoft.com/office/drawing/2014/main" id="{63557E59-9223-65BE-53C6-B5471258E38F}"/>
              </a:ext>
            </a:extLst>
          </p:cNvPr>
          <p:cNvGraphicFramePr>
            <a:graphicFrameLocks/>
          </p:cNvGraphicFramePr>
          <p:nvPr>
            <p:extLst>
              <p:ext uri="{D42A27DB-BD31-4B8C-83A1-F6EECF244321}">
                <p14:modId xmlns="" xmlns:p14="http://schemas.microsoft.com/office/powerpoint/2010/main" val="223897851"/>
              </p:ext>
            </p:extLst>
          </p:nvPr>
        </p:nvGraphicFramePr>
        <p:xfrm>
          <a:off x="1201367" y="2261586"/>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 xmlns:a16="http://schemas.microsoft.com/office/drawing/2014/main" id="{FF446F59-E37E-23FD-42A1-D8A6F4A0AFD5}"/>
              </a:ext>
            </a:extLst>
          </p:cNvPr>
          <p:cNvGraphicFramePr>
            <a:graphicFrameLocks/>
          </p:cNvGraphicFramePr>
          <p:nvPr>
            <p:extLst>
              <p:ext uri="{D42A27DB-BD31-4B8C-83A1-F6EECF244321}">
                <p14:modId xmlns="" xmlns:p14="http://schemas.microsoft.com/office/powerpoint/2010/main" val="3755810666"/>
              </p:ext>
            </p:extLst>
          </p:nvPr>
        </p:nvGraphicFramePr>
        <p:xfrm>
          <a:off x="6418635" y="2261586"/>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 xmlns:p14="http://schemas.microsoft.com/office/powerpoint/2010/main" val="14172560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175D7A-33D1-1FD5-8957-0BF2364DE204}"/>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dirty="0"/>
          </a:p>
        </p:txBody>
      </p:sp>
      <p:sp>
        <p:nvSpPr>
          <p:cNvPr id="3" name="Text Placeholder 2">
            <a:extLst>
              <a:ext uri="{FF2B5EF4-FFF2-40B4-BE49-F238E27FC236}">
                <a16:creationId xmlns="" xmlns:a16="http://schemas.microsoft.com/office/drawing/2014/main" id="{2FD4E30C-9B8C-BF9B-7083-9E48C970BF32}"/>
              </a:ext>
            </a:extLst>
          </p:cNvPr>
          <p:cNvSpPr>
            <a:spLocks noGrp="1"/>
          </p:cNvSpPr>
          <p:nvPr>
            <p:ph type="body" idx="1"/>
          </p:nvPr>
        </p:nvSpPr>
        <p:spPr>
          <a:xfrm>
            <a:off x="838200" y="1924358"/>
            <a:ext cx="6308324" cy="4797117"/>
          </a:xfrm>
        </p:spPr>
        <p:txBody>
          <a:bodyPr>
            <a:normAutofit/>
          </a:bodyPr>
          <a:lstStyle/>
          <a:p>
            <a:r>
              <a:rPr lang="en-IN" sz="2400" dirty="0">
                <a:latin typeface="Times New Roman" panose="02020603050405020304" pitchFamily="18" charset="0"/>
                <a:cs typeface="Times New Roman" panose="02020603050405020304" pitchFamily="18" charset="0"/>
              </a:rPr>
              <a:t>Along with heat transfer coefficient </a:t>
            </a:r>
            <a:r>
              <a:rPr lang="en-IN" sz="2400" dirty="0" err="1">
                <a:latin typeface="Times New Roman" panose="02020603050405020304" pitchFamily="18" charset="0"/>
                <a:cs typeface="Times New Roman" panose="02020603050405020304" pitchFamily="18" charset="0"/>
              </a:rPr>
              <a:t>Aluminum</a:t>
            </a:r>
            <a:r>
              <a:rPr lang="en-IN" sz="2400" dirty="0">
                <a:latin typeface="Times New Roman" panose="02020603050405020304" pitchFamily="18" charset="0"/>
                <a:cs typeface="Times New Roman" panose="02020603050405020304" pitchFamily="18" charset="0"/>
              </a:rPr>
              <a:t> oxide nanofluid also has higher shear stress around the walls of the </a:t>
            </a:r>
            <a:r>
              <a:rPr lang="en-IN" sz="2400" dirty="0" smtClean="0">
                <a:latin typeface="Times New Roman" panose="02020603050405020304" pitchFamily="18" charset="0"/>
                <a:cs typeface="Times New Roman" panose="02020603050405020304" pitchFamily="18" charset="0"/>
              </a:rPr>
              <a:t>duct</a:t>
            </a:r>
            <a:r>
              <a:rPr lang="en-IN" sz="2400" dirty="0" smtClean="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(0.0169)</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As concentration increases gap between silicon oxide and titanium oxide increases and at 4% volume concentration titanium oxide has higher shear stress which is undesirable</a:t>
            </a:r>
            <a:r>
              <a:rPr lang="en-IN" sz="2400" dirty="0" smtClean="0">
                <a:latin typeface="Times New Roman" panose="02020603050405020304" pitchFamily="18" charset="0"/>
                <a:cs typeface="Times New Roman" panose="02020603050405020304" pitchFamily="18" charset="0"/>
              </a:rPr>
              <a:t>.(0.0113 </a:t>
            </a:r>
            <a:r>
              <a:rPr lang="en-IN" sz="2400" dirty="0" err="1" smtClean="0">
                <a:latin typeface="Times New Roman" panose="02020603050405020304" pitchFamily="18" charset="0"/>
                <a:cs typeface="Times New Roman" panose="02020603050405020304" pitchFamily="18" charset="0"/>
              </a:rPr>
              <a:t>vs</a:t>
            </a:r>
            <a:r>
              <a:rPr lang="en-IN" sz="2400" dirty="0" smtClean="0">
                <a:latin typeface="Times New Roman" panose="02020603050405020304" pitchFamily="18" charset="0"/>
                <a:cs typeface="Times New Roman" panose="02020603050405020304" pitchFamily="18" charset="0"/>
              </a:rPr>
              <a:t> 0.0102)</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Silicon oxide nanofluid is giving us the very less shear stress</a:t>
            </a:r>
            <a:r>
              <a:rPr lang="en-IN" sz="2400" dirty="0" smtClean="0">
                <a:latin typeface="Times New Roman" panose="02020603050405020304" pitchFamily="18" charset="0"/>
                <a:cs typeface="Times New Roman" panose="02020603050405020304" pitchFamily="18" charset="0"/>
              </a:rPr>
              <a:t>. 0.0102</a:t>
            </a:r>
            <a:endParaRPr lang="en-IN" sz="2400" dirty="0">
              <a:latin typeface="Times New Roman" panose="02020603050405020304" pitchFamily="18" charset="0"/>
              <a:cs typeface="Times New Roman" panose="02020603050405020304" pitchFamily="18" charset="0"/>
            </a:endParaRPr>
          </a:p>
          <a:p>
            <a:pPr marL="114300" indent="0">
              <a:buNone/>
            </a:pP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E45223DC-8732-F9DE-BD14-0E33ACAAD2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55</a:t>
            </a:fld>
            <a:endParaRPr lang="en-IN"/>
          </a:p>
        </p:txBody>
      </p:sp>
      <p:graphicFrame>
        <p:nvGraphicFramePr>
          <p:cNvPr id="5" name="Chart 4">
            <a:extLst>
              <a:ext uri="{FF2B5EF4-FFF2-40B4-BE49-F238E27FC236}">
                <a16:creationId xmlns="" xmlns:a16="http://schemas.microsoft.com/office/drawing/2014/main" id="{3529EE20-6DD1-6D38-6EDC-380C8D038A28}"/>
              </a:ext>
            </a:extLst>
          </p:cNvPr>
          <p:cNvGraphicFramePr>
            <a:graphicFrameLocks/>
          </p:cNvGraphicFramePr>
          <p:nvPr>
            <p:extLst>
              <p:ext uri="{D42A27DB-BD31-4B8C-83A1-F6EECF244321}">
                <p14:modId xmlns="" xmlns:p14="http://schemas.microsoft.com/office/powerpoint/2010/main" val="393302757"/>
              </p:ext>
            </p:extLst>
          </p:nvPr>
        </p:nvGraphicFramePr>
        <p:xfrm>
          <a:off x="7399506" y="193094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 xmlns:a16="http://schemas.microsoft.com/office/drawing/2014/main" id="{57E823EB-4E06-1C53-375A-B7B7CAA496B1}"/>
              </a:ext>
            </a:extLst>
          </p:cNvPr>
          <p:cNvSpPr txBox="1"/>
          <p:nvPr/>
        </p:nvSpPr>
        <p:spPr>
          <a:xfrm>
            <a:off x="7762672" y="4914392"/>
            <a:ext cx="4208834" cy="758757"/>
          </a:xfrm>
          <a:prstGeom prst="rect">
            <a:avLst/>
          </a:prstGeom>
          <a:noFill/>
        </p:spPr>
        <p:txBody>
          <a:bodyPr wrap="square" rtlCol="0">
            <a:spAutoFit/>
          </a:bodyPr>
          <a:lstStyle/>
          <a:p>
            <a:pPr algn="ctr"/>
            <a:r>
              <a:rPr lang="en-US" dirty="0"/>
              <a:t>Graph-25: Average shear stress </a:t>
            </a:r>
            <a:r>
              <a:rPr lang="en-US" baseline="0" dirty="0"/>
              <a:t>for various nanofluids at 4% volume concentration</a:t>
            </a:r>
            <a:endParaRPr lang="en-IN" dirty="0"/>
          </a:p>
          <a:p>
            <a:pPr algn="ctr"/>
            <a:endParaRPr lang="en-IN" dirty="0"/>
          </a:p>
        </p:txBody>
      </p:sp>
    </p:spTree>
    <p:extLst>
      <p:ext uri="{BB962C8B-B14F-4D97-AF65-F5344CB8AC3E}">
        <p14:creationId xmlns="" xmlns:p14="http://schemas.microsoft.com/office/powerpoint/2010/main" val="4162847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BB6109-77AC-FDC3-9F1B-36C1CC3F9643}"/>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34CB9419-81DB-1E08-6432-A73911E450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56</a:t>
            </a:fld>
            <a:endParaRPr lang="en-IN"/>
          </a:p>
        </p:txBody>
      </p:sp>
      <p:sp>
        <p:nvSpPr>
          <p:cNvPr id="7" name="TextBox 6">
            <a:extLst>
              <a:ext uri="{FF2B5EF4-FFF2-40B4-BE49-F238E27FC236}">
                <a16:creationId xmlns="" xmlns:a16="http://schemas.microsoft.com/office/drawing/2014/main" id="{313B1389-907B-C965-C201-9F14B3A4526A}"/>
              </a:ext>
            </a:extLst>
          </p:cNvPr>
          <p:cNvSpPr txBox="1"/>
          <p:nvPr/>
        </p:nvSpPr>
        <p:spPr>
          <a:xfrm>
            <a:off x="1201367" y="5186105"/>
            <a:ext cx="4208834" cy="758757"/>
          </a:xfrm>
          <a:prstGeom prst="rect">
            <a:avLst/>
          </a:prstGeom>
          <a:noFill/>
        </p:spPr>
        <p:txBody>
          <a:bodyPr wrap="square" rtlCol="0">
            <a:spAutoFit/>
          </a:bodyPr>
          <a:lstStyle/>
          <a:p>
            <a:pPr algn="ctr"/>
            <a:r>
              <a:rPr lang="en-US" dirty="0"/>
              <a:t>Graph-26: Pumping power </a:t>
            </a:r>
            <a:r>
              <a:rPr lang="en-US" baseline="0" dirty="0"/>
              <a:t>for various nanofluids at 1% volume concentration</a:t>
            </a:r>
            <a:endParaRPr lang="en-IN" dirty="0"/>
          </a:p>
          <a:p>
            <a:pPr algn="ctr"/>
            <a:endParaRPr lang="en-IN" dirty="0"/>
          </a:p>
        </p:txBody>
      </p:sp>
      <p:sp>
        <p:nvSpPr>
          <p:cNvPr id="9" name="TextBox 8">
            <a:extLst>
              <a:ext uri="{FF2B5EF4-FFF2-40B4-BE49-F238E27FC236}">
                <a16:creationId xmlns="" xmlns:a16="http://schemas.microsoft.com/office/drawing/2014/main" id="{97E02552-2559-BBCB-0849-C0784E27A23A}"/>
              </a:ext>
            </a:extLst>
          </p:cNvPr>
          <p:cNvSpPr txBox="1"/>
          <p:nvPr/>
        </p:nvSpPr>
        <p:spPr>
          <a:xfrm>
            <a:off x="6506183" y="5186105"/>
            <a:ext cx="4208834" cy="758757"/>
          </a:xfrm>
          <a:prstGeom prst="rect">
            <a:avLst/>
          </a:prstGeom>
          <a:noFill/>
        </p:spPr>
        <p:txBody>
          <a:bodyPr wrap="square" rtlCol="0">
            <a:spAutoFit/>
          </a:bodyPr>
          <a:lstStyle/>
          <a:p>
            <a:pPr algn="ctr"/>
            <a:r>
              <a:rPr lang="en-US" dirty="0"/>
              <a:t>Graph-27: Pumping power </a:t>
            </a:r>
            <a:r>
              <a:rPr lang="en-US" baseline="0" dirty="0"/>
              <a:t>for various nanofluids at 2% volume concentration</a:t>
            </a:r>
            <a:endParaRPr lang="en-IN" dirty="0"/>
          </a:p>
          <a:p>
            <a:pPr algn="ctr"/>
            <a:endParaRPr lang="en-IN" dirty="0"/>
          </a:p>
        </p:txBody>
      </p:sp>
      <p:graphicFrame>
        <p:nvGraphicFramePr>
          <p:cNvPr id="3" name="Chart 2">
            <a:extLst>
              <a:ext uri="{FF2B5EF4-FFF2-40B4-BE49-F238E27FC236}">
                <a16:creationId xmlns="" xmlns:a16="http://schemas.microsoft.com/office/drawing/2014/main" id="{B4C63AE2-757A-354C-EC54-D14E502CA561}"/>
              </a:ext>
            </a:extLst>
          </p:cNvPr>
          <p:cNvGraphicFramePr>
            <a:graphicFrameLocks/>
          </p:cNvGraphicFramePr>
          <p:nvPr>
            <p:extLst>
              <p:ext uri="{D42A27DB-BD31-4B8C-83A1-F6EECF244321}">
                <p14:modId xmlns="" xmlns:p14="http://schemas.microsoft.com/office/powerpoint/2010/main" val="975212154"/>
              </p:ext>
            </p:extLst>
          </p:nvPr>
        </p:nvGraphicFramePr>
        <p:xfrm>
          <a:off x="1111188" y="2066796"/>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 xmlns:a16="http://schemas.microsoft.com/office/drawing/2014/main" id="{CABE7788-1861-08A7-AB1F-A08C258FA5C1}"/>
              </a:ext>
            </a:extLst>
          </p:cNvPr>
          <p:cNvGraphicFramePr>
            <a:graphicFrameLocks/>
          </p:cNvGraphicFramePr>
          <p:nvPr>
            <p:extLst>
              <p:ext uri="{D42A27DB-BD31-4B8C-83A1-F6EECF244321}">
                <p14:modId xmlns="" xmlns:p14="http://schemas.microsoft.com/office/powerpoint/2010/main" val="4203230725"/>
              </p:ext>
            </p:extLst>
          </p:nvPr>
        </p:nvGraphicFramePr>
        <p:xfrm>
          <a:off x="6442229" y="2102176"/>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 xmlns:p14="http://schemas.microsoft.com/office/powerpoint/2010/main" val="36498018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91DFF1-BA8B-073A-F310-92A84CD1BA2E}"/>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dirty="0"/>
          </a:p>
        </p:txBody>
      </p:sp>
      <p:sp>
        <p:nvSpPr>
          <p:cNvPr id="3" name="Text Placeholder 2">
            <a:extLst>
              <a:ext uri="{FF2B5EF4-FFF2-40B4-BE49-F238E27FC236}">
                <a16:creationId xmlns="" xmlns:a16="http://schemas.microsoft.com/office/drawing/2014/main" id="{1B800610-8276-74E2-D1D5-8C0B602F15CE}"/>
              </a:ext>
            </a:extLst>
          </p:cNvPr>
          <p:cNvSpPr>
            <a:spLocks noGrp="1"/>
          </p:cNvSpPr>
          <p:nvPr>
            <p:ph type="body" idx="1"/>
          </p:nvPr>
        </p:nvSpPr>
        <p:spPr>
          <a:xfrm>
            <a:off x="838200" y="1825625"/>
            <a:ext cx="6050872" cy="4351338"/>
          </a:xfrm>
        </p:spPr>
        <p:txBody>
          <a:bodyPr>
            <a:normAutofit fontScale="92500"/>
          </a:bodyPr>
          <a:lstStyle/>
          <a:p>
            <a:pPr>
              <a:lnSpc>
                <a:spcPct val="100000"/>
              </a:lnSpc>
            </a:pPr>
            <a:r>
              <a:rPr lang="en-IN" sz="2400" dirty="0">
                <a:latin typeface="Times New Roman" panose="02020603050405020304" pitchFamily="18" charset="0"/>
                <a:cs typeface="Times New Roman" panose="02020603050405020304" pitchFamily="18" charset="0"/>
              </a:rPr>
              <a:t>Pumping power required for Water based </a:t>
            </a:r>
            <a:r>
              <a:rPr lang="en-IN" sz="2400" dirty="0" smtClean="0">
                <a:latin typeface="Times New Roman" panose="02020603050405020304" pitchFamily="18" charset="0"/>
                <a:cs typeface="Times New Roman" panose="02020603050405020304" pitchFamily="18" charset="0"/>
              </a:rPr>
              <a:t>Aluminium </a:t>
            </a:r>
            <a:r>
              <a:rPr lang="en-IN" sz="2400" dirty="0">
                <a:latin typeface="Times New Roman" panose="02020603050405020304" pitchFamily="18" charset="0"/>
                <a:cs typeface="Times New Roman" panose="02020603050405020304" pitchFamily="18" charset="0"/>
              </a:rPr>
              <a:t>oxide </a:t>
            </a:r>
            <a:r>
              <a:rPr lang="en-IN" sz="2400" dirty="0" err="1">
                <a:latin typeface="Times New Roman" panose="02020603050405020304" pitchFamily="18" charset="0"/>
                <a:cs typeface="Times New Roman" panose="02020603050405020304" pitchFamily="18" charset="0"/>
              </a:rPr>
              <a:t>nanofluid</a:t>
            </a: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is (0.1685 at 4 % concentration ) </a:t>
            </a:r>
            <a:r>
              <a:rPr lang="en-IN" sz="2400" dirty="0">
                <a:latin typeface="Times New Roman" panose="02020603050405020304" pitchFamily="18" charset="0"/>
                <a:cs typeface="Times New Roman" panose="02020603050405020304" pitchFamily="18" charset="0"/>
              </a:rPr>
              <a:t>more compared to silicon oxide </a:t>
            </a:r>
            <a:r>
              <a:rPr lang="en-IN" sz="2400" dirty="0" smtClean="0">
                <a:latin typeface="Times New Roman" panose="02020603050405020304" pitchFamily="18" charset="0"/>
                <a:cs typeface="Times New Roman" panose="02020603050405020304" pitchFamily="18" charset="0"/>
              </a:rPr>
              <a:t>and </a:t>
            </a:r>
            <a:r>
              <a:rPr lang="en-IN" sz="2400" dirty="0">
                <a:latin typeface="Times New Roman" panose="02020603050405020304" pitchFamily="18" charset="0"/>
                <a:cs typeface="Times New Roman" panose="02020603050405020304" pitchFamily="18" charset="0"/>
              </a:rPr>
              <a:t>titanium oxide nanofluids.</a:t>
            </a:r>
          </a:p>
          <a:p>
            <a:pPr>
              <a:lnSpc>
                <a:spcPct val="100000"/>
              </a:lnSpc>
            </a:pPr>
            <a:r>
              <a:rPr lang="en-IN" sz="2400" dirty="0">
                <a:latin typeface="Times New Roman" panose="02020603050405020304" pitchFamily="18" charset="0"/>
                <a:cs typeface="Times New Roman" panose="02020603050405020304" pitchFamily="18" charset="0"/>
              </a:rPr>
              <a:t>Pumping power required for Titanium oxide nanofluid is more than that required for silicon oxide nanofluid at lower volume concentrations</a:t>
            </a:r>
            <a:r>
              <a:rPr lang="en-IN" sz="2400" dirty="0" smtClean="0">
                <a:latin typeface="Times New Roman" panose="02020603050405020304" pitchFamily="18" charset="0"/>
                <a:cs typeface="Times New Roman" panose="02020603050405020304" pitchFamily="18" charset="0"/>
              </a:rPr>
              <a:t>. (0.07543 </a:t>
            </a:r>
            <a:r>
              <a:rPr lang="en-IN" sz="2400" dirty="0" err="1" smtClean="0">
                <a:latin typeface="Times New Roman" panose="02020603050405020304" pitchFamily="18" charset="0"/>
                <a:cs typeface="Times New Roman" panose="02020603050405020304" pitchFamily="18" charset="0"/>
              </a:rPr>
              <a:t>vs</a:t>
            </a:r>
            <a:r>
              <a:rPr lang="en-IN" sz="2400" dirty="0" smtClean="0">
                <a:latin typeface="Times New Roman" panose="02020603050405020304" pitchFamily="18" charset="0"/>
                <a:cs typeface="Times New Roman" panose="02020603050405020304" pitchFamily="18" charset="0"/>
              </a:rPr>
              <a:t> 0.07274)</a:t>
            </a:r>
            <a:endParaRPr lang="en-IN" sz="2400" dirty="0">
              <a:latin typeface="Times New Roman" panose="02020603050405020304" pitchFamily="18" charset="0"/>
              <a:cs typeface="Times New Roman" panose="02020603050405020304" pitchFamily="18" charset="0"/>
            </a:endParaRPr>
          </a:p>
          <a:p>
            <a:pPr>
              <a:lnSpc>
                <a:spcPct val="100000"/>
              </a:lnSpc>
            </a:pPr>
            <a:r>
              <a:rPr lang="en-IN" sz="2400" dirty="0">
                <a:latin typeface="Times New Roman" panose="02020603050405020304" pitchFamily="18" charset="0"/>
                <a:cs typeface="Times New Roman" panose="02020603050405020304" pitchFamily="18" charset="0"/>
              </a:rPr>
              <a:t>As concentration increases Silicon oxide </a:t>
            </a:r>
            <a:r>
              <a:rPr lang="en-IN" sz="2400" dirty="0" smtClean="0">
                <a:latin typeface="Times New Roman" panose="02020603050405020304" pitchFamily="18" charset="0"/>
                <a:cs typeface="Times New Roman" panose="02020603050405020304" pitchFamily="18" charset="0"/>
              </a:rPr>
              <a:t>having</a:t>
            </a:r>
            <a:r>
              <a:rPr lang="en-IN" sz="2400" dirty="0" smtClean="0">
                <a:latin typeface="Times New Roman" panose="02020603050405020304" pitchFamily="18" charset="0"/>
                <a:cs typeface="Times New Roman" panose="02020603050405020304" pitchFamily="18" charset="0"/>
              </a:rPr>
              <a:t>  pumping </a:t>
            </a:r>
            <a:r>
              <a:rPr lang="en-IN" sz="2400" dirty="0">
                <a:latin typeface="Times New Roman" panose="02020603050405020304" pitchFamily="18" charset="0"/>
                <a:cs typeface="Times New Roman" panose="02020603050405020304" pitchFamily="18" charset="0"/>
              </a:rPr>
              <a:t>power </a:t>
            </a:r>
            <a:r>
              <a:rPr lang="en-IN" sz="2400" dirty="0" smtClean="0">
                <a:latin typeface="Times New Roman" panose="02020603050405020304" pitchFamily="18" charset="0"/>
                <a:cs typeface="Times New Roman" panose="02020603050405020304" pitchFamily="18" charset="0"/>
              </a:rPr>
              <a:t>of than </a:t>
            </a:r>
            <a:r>
              <a:rPr lang="en-IN" sz="2400" dirty="0">
                <a:latin typeface="Times New Roman" panose="02020603050405020304" pitchFamily="18" charset="0"/>
                <a:cs typeface="Times New Roman" panose="02020603050405020304" pitchFamily="18" charset="0"/>
              </a:rPr>
              <a:t>that of Titanium oxide </a:t>
            </a:r>
            <a:r>
              <a:rPr lang="en-IN" sz="2400" dirty="0" err="1" smtClean="0">
                <a:latin typeface="Times New Roman" panose="02020603050405020304" pitchFamily="18" charset="0"/>
                <a:cs typeface="Times New Roman" panose="02020603050405020304" pitchFamily="18" charset="0"/>
              </a:rPr>
              <a:t>nanofluid</a:t>
            </a:r>
            <a:r>
              <a:rPr lang="en-IN" sz="2400" dirty="0" smtClean="0">
                <a:latin typeface="Times New Roman" panose="02020603050405020304" pitchFamily="18" charset="0"/>
                <a:cs typeface="Times New Roman" panose="02020603050405020304" pitchFamily="18" charset="0"/>
              </a:rPr>
              <a:t> (0.0818 </a:t>
            </a:r>
            <a:r>
              <a:rPr lang="en-IN" sz="2400" dirty="0" err="1" smtClean="0">
                <a:latin typeface="Times New Roman" panose="02020603050405020304" pitchFamily="18" charset="0"/>
                <a:cs typeface="Times New Roman" panose="02020603050405020304" pitchFamily="18" charset="0"/>
              </a:rPr>
              <a:t>vs</a:t>
            </a:r>
            <a:r>
              <a:rPr lang="en-IN" sz="2400" dirty="0" smtClean="0">
                <a:latin typeface="Times New Roman" panose="02020603050405020304" pitchFamily="18" charset="0"/>
                <a:cs typeface="Times New Roman" panose="02020603050405020304" pitchFamily="18" charset="0"/>
              </a:rPr>
              <a:t> 0.0852)</a:t>
            </a:r>
            <a:endParaRPr lang="en-IN" sz="2400" dirty="0">
              <a:latin typeface="Times New Roman" panose="02020603050405020304" pitchFamily="18" charset="0"/>
              <a:cs typeface="Times New Roman" panose="02020603050405020304" pitchFamily="18" charset="0"/>
            </a:endParaRPr>
          </a:p>
          <a:p>
            <a:pPr>
              <a:lnSpc>
                <a:spcPct val="100000"/>
              </a:lnSpc>
            </a:pPr>
            <a:endParaRPr lang="en-IN" sz="2400" dirty="0">
              <a:latin typeface="Times New Roman" panose="02020603050405020304" pitchFamily="18" charset="0"/>
              <a:cs typeface="Times New Roman" panose="02020603050405020304" pitchFamily="18" charset="0"/>
            </a:endParaRPr>
          </a:p>
          <a:p>
            <a:pPr>
              <a:lnSpc>
                <a:spcPct val="100000"/>
              </a:lnSpc>
            </a:pPr>
            <a:endParaRPr lang="en-IN" sz="2400" dirty="0">
              <a:latin typeface="Times New Roman" panose="02020603050405020304" pitchFamily="18" charset="0"/>
              <a:cs typeface="Times New Roman" panose="02020603050405020304" pitchFamily="18" charset="0"/>
            </a:endParaRPr>
          </a:p>
          <a:p>
            <a:pPr>
              <a:lnSpc>
                <a:spcPct val="100000"/>
              </a:lnSpc>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23562732-589B-FF32-5374-65D337E7A8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57</a:t>
            </a:fld>
            <a:endParaRPr lang="en-IN"/>
          </a:p>
        </p:txBody>
      </p:sp>
      <p:graphicFrame>
        <p:nvGraphicFramePr>
          <p:cNvPr id="5" name="Chart 4">
            <a:extLst>
              <a:ext uri="{FF2B5EF4-FFF2-40B4-BE49-F238E27FC236}">
                <a16:creationId xmlns="" xmlns:a16="http://schemas.microsoft.com/office/drawing/2014/main" id="{0EC024E4-E5DF-C0AF-DD46-0398868E6A32}"/>
              </a:ext>
            </a:extLst>
          </p:cNvPr>
          <p:cNvGraphicFramePr>
            <a:graphicFrameLocks/>
          </p:cNvGraphicFramePr>
          <p:nvPr>
            <p:extLst>
              <p:ext uri="{D42A27DB-BD31-4B8C-83A1-F6EECF244321}">
                <p14:modId xmlns="" xmlns:p14="http://schemas.microsoft.com/office/powerpoint/2010/main" val="1054542386"/>
              </p:ext>
            </p:extLst>
          </p:nvPr>
        </p:nvGraphicFramePr>
        <p:xfrm>
          <a:off x="7307802"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 xmlns:a16="http://schemas.microsoft.com/office/drawing/2014/main" id="{352822A3-443A-B95A-2894-8921DA80608D}"/>
              </a:ext>
            </a:extLst>
          </p:cNvPr>
          <p:cNvSpPr txBox="1"/>
          <p:nvPr/>
        </p:nvSpPr>
        <p:spPr>
          <a:xfrm>
            <a:off x="7553748" y="5017429"/>
            <a:ext cx="4208834" cy="758757"/>
          </a:xfrm>
          <a:prstGeom prst="rect">
            <a:avLst/>
          </a:prstGeom>
          <a:noFill/>
        </p:spPr>
        <p:txBody>
          <a:bodyPr wrap="square" rtlCol="0">
            <a:spAutoFit/>
          </a:bodyPr>
          <a:lstStyle/>
          <a:p>
            <a:pPr algn="ctr"/>
            <a:r>
              <a:rPr lang="en-US" dirty="0"/>
              <a:t>Graph-28: Pumping power </a:t>
            </a:r>
            <a:r>
              <a:rPr lang="en-US" baseline="0" dirty="0"/>
              <a:t>for various nanofluids at 4% volume concentration</a:t>
            </a:r>
            <a:endParaRPr lang="en-IN" dirty="0"/>
          </a:p>
          <a:p>
            <a:pPr algn="ctr"/>
            <a:endParaRPr lang="en-IN" dirty="0"/>
          </a:p>
        </p:txBody>
      </p:sp>
    </p:spTree>
    <p:extLst>
      <p:ext uri="{BB962C8B-B14F-4D97-AF65-F5344CB8AC3E}">
        <p14:creationId xmlns="" xmlns:p14="http://schemas.microsoft.com/office/powerpoint/2010/main" val="37900802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a:t>
            </a:r>
            <a:r>
              <a:rPr lang="en-IN" sz="3200" b="1" dirty="0" err="1">
                <a:latin typeface="Times New Roman" panose="02020603050405020304" pitchFamily="18" charset="0"/>
                <a:cs typeface="Times New Roman" panose="02020603050405020304" pitchFamily="18" charset="0"/>
              </a:rPr>
              <a:t>Aluminum</a:t>
            </a:r>
            <a:r>
              <a:rPr lang="en-IN" sz="3200" b="1" dirty="0">
                <a:latin typeface="Times New Roman" panose="02020603050405020304" pitchFamily="18" charset="0"/>
                <a:cs typeface="Times New Roman" panose="02020603050405020304" pitchFamily="18" charset="0"/>
              </a:rPr>
              <a:t> oxide nanofluid:</a:t>
            </a:r>
          </a:p>
        </p:txBody>
      </p:sp>
      <p:sp>
        <p:nvSpPr>
          <p:cNvPr id="4" name="Slide Number Placeholder 3">
            <a:extLst>
              <a:ext uri="{FF2B5EF4-FFF2-40B4-BE49-F238E27FC236}">
                <a16:creationId xmlns=""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58</a:t>
            </a:fld>
            <a:endParaRPr lang="en-IN" dirty="0"/>
          </a:p>
        </p:txBody>
      </p:sp>
      <p:sp>
        <p:nvSpPr>
          <p:cNvPr id="7" name="TextBox 6">
            <a:extLst>
              <a:ext uri="{FF2B5EF4-FFF2-40B4-BE49-F238E27FC236}">
                <a16:creationId xmlns="" xmlns:a16="http://schemas.microsoft.com/office/drawing/2014/main"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Figure-2: Velocity Streamline at midpoint(1000mm) at 4% volume concentration and Richardson number=0.1</a:t>
            </a:r>
          </a:p>
        </p:txBody>
      </p:sp>
      <p:sp>
        <p:nvSpPr>
          <p:cNvPr id="10" name="TextBox 9">
            <a:extLst>
              <a:ext uri="{FF2B5EF4-FFF2-40B4-BE49-F238E27FC236}">
                <a16:creationId xmlns="" xmlns:a16="http://schemas.microsoft.com/office/drawing/2014/main"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Figure-3: Velocity Streamline at midpoint(1000mm) at 4% volume concentration and Richardson number=0.5</a:t>
            </a:r>
          </a:p>
        </p:txBody>
      </p:sp>
      <p:pic>
        <p:nvPicPr>
          <p:cNvPr id="12" name="Picture 11">
            <a:extLst>
              <a:ext uri="{FF2B5EF4-FFF2-40B4-BE49-F238E27FC236}">
                <a16:creationId xmlns="" xmlns:a16="http://schemas.microsoft.com/office/drawing/2014/main" id="{BB1D65D2-1691-A74A-1481-F85A62E2A8E1}"/>
              </a:ext>
            </a:extLst>
          </p:cNvPr>
          <p:cNvPicPr>
            <a:picLocks noChangeAspect="1"/>
          </p:cNvPicPr>
          <p:nvPr/>
        </p:nvPicPr>
        <p:blipFill>
          <a:blip r:embed="rId2"/>
          <a:stretch>
            <a:fillRect/>
          </a:stretch>
        </p:blipFill>
        <p:spPr>
          <a:xfrm>
            <a:off x="519252" y="1690687"/>
            <a:ext cx="5307519" cy="3809501"/>
          </a:xfrm>
          <a:prstGeom prst="rect">
            <a:avLst/>
          </a:prstGeom>
        </p:spPr>
      </p:pic>
      <p:pic>
        <p:nvPicPr>
          <p:cNvPr id="14" name="Picture 13">
            <a:extLst>
              <a:ext uri="{FF2B5EF4-FFF2-40B4-BE49-F238E27FC236}">
                <a16:creationId xmlns="" xmlns:a16="http://schemas.microsoft.com/office/drawing/2014/main" id="{22B0FB5A-781F-F540-63E3-B57335552B2F}"/>
              </a:ext>
            </a:extLst>
          </p:cNvPr>
          <p:cNvPicPr>
            <a:picLocks noChangeAspect="1"/>
          </p:cNvPicPr>
          <p:nvPr/>
        </p:nvPicPr>
        <p:blipFill>
          <a:blip r:embed="rId3"/>
          <a:stretch>
            <a:fillRect/>
          </a:stretch>
        </p:blipFill>
        <p:spPr>
          <a:xfrm>
            <a:off x="6246179" y="1758187"/>
            <a:ext cx="5307519" cy="3809501"/>
          </a:xfrm>
          <a:prstGeom prst="rect">
            <a:avLst/>
          </a:prstGeom>
        </p:spPr>
      </p:pic>
    </p:spTree>
    <p:extLst>
      <p:ext uri="{BB962C8B-B14F-4D97-AF65-F5344CB8AC3E}">
        <p14:creationId xmlns="" xmlns:p14="http://schemas.microsoft.com/office/powerpoint/2010/main" val="42356038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a:t>
            </a:r>
            <a:r>
              <a:rPr lang="en-IN" sz="3200" b="1" dirty="0" err="1">
                <a:latin typeface="Times New Roman" panose="02020603050405020304" pitchFamily="18" charset="0"/>
                <a:cs typeface="Times New Roman" panose="02020603050405020304" pitchFamily="18" charset="0"/>
              </a:rPr>
              <a:t>Aluminum</a:t>
            </a:r>
            <a:r>
              <a:rPr lang="en-IN" sz="3200" b="1" dirty="0">
                <a:latin typeface="Times New Roman" panose="02020603050405020304" pitchFamily="18" charset="0"/>
                <a:cs typeface="Times New Roman" panose="02020603050405020304" pitchFamily="18" charset="0"/>
              </a:rPr>
              <a:t> oxide nanofluid:</a:t>
            </a:r>
          </a:p>
        </p:txBody>
      </p:sp>
      <p:sp>
        <p:nvSpPr>
          <p:cNvPr id="4" name="Slide Number Placeholder 3">
            <a:extLst>
              <a:ext uri="{FF2B5EF4-FFF2-40B4-BE49-F238E27FC236}">
                <a16:creationId xmlns=""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59</a:t>
            </a:fld>
            <a:endParaRPr lang="en-IN" dirty="0"/>
          </a:p>
        </p:txBody>
      </p:sp>
      <p:sp>
        <p:nvSpPr>
          <p:cNvPr id="7" name="TextBox 6">
            <a:extLst>
              <a:ext uri="{FF2B5EF4-FFF2-40B4-BE49-F238E27FC236}">
                <a16:creationId xmlns="" xmlns:a16="http://schemas.microsoft.com/office/drawing/2014/main"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Figure-4: Velocity Streamline at midpoint(1000mm) at 4% volume concentration and Richardson number=1</a:t>
            </a:r>
          </a:p>
        </p:txBody>
      </p:sp>
      <p:sp>
        <p:nvSpPr>
          <p:cNvPr id="10" name="TextBox 9">
            <a:extLst>
              <a:ext uri="{FF2B5EF4-FFF2-40B4-BE49-F238E27FC236}">
                <a16:creationId xmlns="" xmlns:a16="http://schemas.microsoft.com/office/drawing/2014/main"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Figure-5: Velocity Streamline at midpoint(1000mm) at 4% volume concentration and Richardson number=2</a:t>
            </a:r>
          </a:p>
        </p:txBody>
      </p:sp>
      <p:pic>
        <p:nvPicPr>
          <p:cNvPr id="13" name="Picture 12">
            <a:extLst>
              <a:ext uri="{FF2B5EF4-FFF2-40B4-BE49-F238E27FC236}">
                <a16:creationId xmlns="" xmlns:a16="http://schemas.microsoft.com/office/drawing/2014/main" id="{FBEF406F-2042-A00A-05C3-64E3D071FB67}"/>
              </a:ext>
            </a:extLst>
          </p:cNvPr>
          <p:cNvPicPr>
            <a:picLocks noChangeAspect="1"/>
          </p:cNvPicPr>
          <p:nvPr/>
        </p:nvPicPr>
        <p:blipFill>
          <a:blip r:embed="rId2"/>
          <a:stretch>
            <a:fillRect/>
          </a:stretch>
        </p:blipFill>
        <p:spPr>
          <a:xfrm>
            <a:off x="634662" y="1807942"/>
            <a:ext cx="5259746" cy="3775212"/>
          </a:xfrm>
          <a:prstGeom prst="rect">
            <a:avLst/>
          </a:prstGeom>
        </p:spPr>
      </p:pic>
      <p:pic>
        <p:nvPicPr>
          <p:cNvPr id="15" name="Picture 14">
            <a:extLst>
              <a:ext uri="{FF2B5EF4-FFF2-40B4-BE49-F238E27FC236}">
                <a16:creationId xmlns="" xmlns:a16="http://schemas.microsoft.com/office/drawing/2014/main" id="{9377516A-5E7B-7C93-4578-2D4E38435C0A}"/>
              </a:ext>
            </a:extLst>
          </p:cNvPr>
          <p:cNvPicPr>
            <a:picLocks noChangeAspect="1"/>
          </p:cNvPicPr>
          <p:nvPr/>
        </p:nvPicPr>
        <p:blipFill>
          <a:blip r:embed="rId3"/>
          <a:stretch>
            <a:fillRect/>
          </a:stretch>
        </p:blipFill>
        <p:spPr>
          <a:xfrm>
            <a:off x="5969728" y="1690688"/>
            <a:ext cx="5423110" cy="3892466"/>
          </a:xfrm>
          <a:prstGeom prst="rect">
            <a:avLst/>
          </a:prstGeom>
        </p:spPr>
      </p:pic>
    </p:spTree>
    <p:extLst>
      <p:ext uri="{BB962C8B-B14F-4D97-AF65-F5344CB8AC3E}">
        <p14:creationId xmlns="" xmlns:p14="http://schemas.microsoft.com/office/powerpoint/2010/main" val="2148116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BB48D3-B1F5-DA53-A88A-FC64E34C6065}"/>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Applications:</a:t>
            </a:r>
          </a:p>
        </p:txBody>
      </p:sp>
      <p:sp>
        <p:nvSpPr>
          <p:cNvPr id="3" name="Text Placeholder 2">
            <a:extLst>
              <a:ext uri="{FF2B5EF4-FFF2-40B4-BE49-F238E27FC236}">
                <a16:creationId xmlns="" xmlns:a16="http://schemas.microsoft.com/office/drawing/2014/main" id="{54661CAE-25DC-0AC9-1371-B937F0C56735}"/>
              </a:ext>
            </a:extLst>
          </p:cNvPr>
          <p:cNvSpPr>
            <a:spLocks noGrp="1"/>
          </p:cNvSpPr>
          <p:nvPr>
            <p:ph type="body" idx="1"/>
          </p:nvPr>
        </p:nvSpPr>
        <p:spPr/>
        <p:txBody>
          <a:bodyPr/>
          <a:lstStyle/>
          <a:p>
            <a:pPr algn="l">
              <a:lnSpc>
                <a:spcPct val="100000"/>
              </a:lnSpc>
              <a:buFont typeface="Arial" panose="020B0604020202020204" pitchFamily="34" charset="0"/>
              <a:buChar char="•"/>
            </a:pPr>
            <a:r>
              <a:rPr lang="en-US" sz="2400" b="0" i="0" dirty="0">
                <a:solidFill>
                  <a:srgbClr val="202124"/>
                </a:solidFill>
                <a:effectLst/>
                <a:latin typeface="Times New Roman" panose="02020603050405020304" pitchFamily="18" charset="0"/>
                <a:cs typeface="Times New Roman" panose="02020603050405020304" pitchFamily="18" charset="0"/>
              </a:rPr>
              <a:t>Heat Exchangers.( Heat exchangers are used more often to dissipate heat )</a:t>
            </a:r>
          </a:p>
          <a:p>
            <a:pPr algn="l">
              <a:lnSpc>
                <a:spcPct val="100000"/>
              </a:lnSpc>
              <a:buFont typeface="Arial" panose="020B0604020202020204" pitchFamily="34" charset="0"/>
              <a:buChar char="•"/>
            </a:pPr>
            <a:r>
              <a:rPr lang="en-US" sz="2400" b="0" i="0" dirty="0">
                <a:solidFill>
                  <a:srgbClr val="202124"/>
                </a:solidFill>
                <a:effectLst/>
                <a:latin typeface="Times New Roman" panose="02020603050405020304" pitchFamily="18" charset="0"/>
                <a:cs typeface="Times New Roman" panose="02020603050405020304" pitchFamily="18" charset="0"/>
              </a:rPr>
              <a:t>Laser cooling</a:t>
            </a:r>
          </a:p>
          <a:p>
            <a:pPr algn="l">
              <a:lnSpc>
                <a:spcPct val="100000"/>
              </a:lnSpc>
              <a:buFont typeface="Arial" panose="020B0604020202020204" pitchFamily="34" charset="0"/>
              <a:buChar char="•"/>
            </a:pPr>
            <a:r>
              <a:rPr lang="en-US" sz="2400" b="0" i="0" dirty="0">
                <a:solidFill>
                  <a:srgbClr val="202124"/>
                </a:solidFill>
                <a:effectLst/>
                <a:latin typeface="Times New Roman" panose="02020603050405020304" pitchFamily="18" charset="0"/>
                <a:cs typeface="Times New Roman" panose="02020603050405020304" pitchFamily="18" charset="0"/>
              </a:rPr>
              <a:t>Cooling techniques</a:t>
            </a:r>
          </a:p>
          <a:p>
            <a:pPr algn="l">
              <a:lnSpc>
                <a:spcPct val="100000"/>
              </a:lnSpc>
              <a:buFont typeface="Arial" panose="020B0604020202020204" pitchFamily="34" charset="0"/>
              <a:buChar char="•"/>
            </a:pPr>
            <a:r>
              <a:rPr lang="en-US" sz="2400" b="0" i="0" dirty="0">
                <a:solidFill>
                  <a:srgbClr val="202124"/>
                </a:solidFill>
                <a:effectLst/>
                <a:latin typeface="Times New Roman" panose="02020603050405020304" pitchFamily="18" charset="0"/>
                <a:cs typeface="Times New Roman" panose="02020603050405020304" pitchFamily="18" charset="0"/>
              </a:rPr>
              <a:t>Thermal reservoirs</a:t>
            </a:r>
          </a:p>
          <a:p>
            <a:pPr algn="l">
              <a:lnSpc>
                <a:spcPct val="100000"/>
              </a:lnSpc>
              <a:buFont typeface="Arial" panose="020B0604020202020204" pitchFamily="34" charset="0"/>
              <a:buChar char="•"/>
            </a:pPr>
            <a:r>
              <a:rPr lang="en-IN" sz="2400" b="0" i="0" dirty="0">
                <a:solidFill>
                  <a:srgbClr val="000000"/>
                </a:solidFill>
                <a:effectLst/>
                <a:latin typeface="Times New Roman" panose="02020603050405020304" pitchFamily="18" charset="0"/>
                <a:cs typeface="Times New Roman" panose="02020603050405020304" pitchFamily="18" charset="0"/>
              </a:rPr>
              <a:t>Usage of Boilers</a:t>
            </a:r>
          </a:p>
          <a:p>
            <a:pPr algn="l">
              <a:buFont typeface="Arial" panose="020B0604020202020204" pitchFamily="34" charset="0"/>
              <a:buChar char="•"/>
            </a:pPr>
            <a:endParaRPr lang="en-US" sz="2400" b="0" i="0" dirty="0">
              <a:solidFill>
                <a:srgbClr val="202124"/>
              </a:solidFill>
              <a:effectLst/>
              <a:latin typeface="Times New Roman" panose="02020603050405020304" pitchFamily="18" charset="0"/>
              <a:cs typeface="Times New Roman" panose="02020603050405020304" pitchFamily="18" charset="0"/>
            </a:endParaRPr>
          </a:p>
          <a:p>
            <a:pPr marL="114300" indent="0">
              <a:buNone/>
            </a:pP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308B49F5-3F00-2BCB-C464-135980463B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a:t>
            </a:fld>
            <a:endParaRPr lang="en-IN"/>
          </a:p>
        </p:txBody>
      </p:sp>
    </p:spTree>
    <p:extLst>
      <p:ext uri="{BB962C8B-B14F-4D97-AF65-F5344CB8AC3E}">
        <p14:creationId xmlns="" xmlns:p14="http://schemas.microsoft.com/office/powerpoint/2010/main" val="36960720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a:t>
            </a:r>
            <a:r>
              <a:rPr lang="en-IN" sz="3200" b="1" dirty="0" err="1">
                <a:latin typeface="Times New Roman" panose="02020603050405020304" pitchFamily="18" charset="0"/>
                <a:cs typeface="Times New Roman" panose="02020603050405020304" pitchFamily="18" charset="0"/>
              </a:rPr>
              <a:t>Aluminum</a:t>
            </a:r>
            <a:r>
              <a:rPr lang="en-IN" sz="3200" b="1" dirty="0">
                <a:latin typeface="Times New Roman" panose="02020603050405020304" pitchFamily="18" charset="0"/>
                <a:cs typeface="Times New Roman" panose="02020603050405020304" pitchFamily="18" charset="0"/>
              </a:rPr>
              <a:t> oxide nanofluid:</a:t>
            </a:r>
          </a:p>
        </p:txBody>
      </p:sp>
      <p:sp>
        <p:nvSpPr>
          <p:cNvPr id="4" name="Slide Number Placeholder 3">
            <a:extLst>
              <a:ext uri="{FF2B5EF4-FFF2-40B4-BE49-F238E27FC236}">
                <a16:creationId xmlns=""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60</a:t>
            </a:fld>
            <a:endParaRPr lang="en-IN" dirty="0"/>
          </a:p>
        </p:txBody>
      </p:sp>
      <p:sp>
        <p:nvSpPr>
          <p:cNvPr id="10" name="TextBox 9">
            <a:extLst>
              <a:ext uri="{FF2B5EF4-FFF2-40B4-BE49-F238E27FC236}">
                <a16:creationId xmlns="" xmlns:a16="http://schemas.microsoft.com/office/drawing/2014/main" id="{11AAD70D-5F0D-8F84-5B76-153D154AB1DA}"/>
              </a:ext>
            </a:extLst>
          </p:cNvPr>
          <p:cNvSpPr txBox="1"/>
          <p:nvPr/>
        </p:nvSpPr>
        <p:spPr>
          <a:xfrm>
            <a:off x="3364231" y="5531734"/>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Figure-6: Velocity Streamline at midpoint(1000mm) at 4% volume concentration and Richardson number=5</a:t>
            </a:r>
          </a:p>
        </p:txBody>
      </p:sp>
      <p:pic>
        <p:nvPicPr>
          <p:cNvPr id="5" name="Picture 4">
            <a:extLst>
              <a:ext uri="{FF2B5EF4-FFF2-40B4-BE49-F238E27FC236}">
                <a16:creationId xmlns="" xmlns:a16="http://schemas.microsoft.com/office/drawing/2014/main" id="{A3B11B28-9107-9AED-FA17-4C2C09E44070}"/>
              </a:ext>
            </a:extLst>
          </p:cNvPr>
          <p:cNvPicPr>
            <a:picLocks noChangeAspect="1"/>
          </p:cNvPicPr>
          <p:nvPr/>
        </p:nvPicPr>
        <p:blipFill>
          <a:blip r:embed="rId2"/>
          <a:stretch>
            <a:fillRect/>
          </a:stretch>
        </p:blipFill>
        <p:spPr>
          <a:xfrm>
            <a:off x="3144209" y="1682957"/>
            <a:ext cx="5362239" cy="3848777"/>
          </a:xfrm>
          <a:prstGeom prst="rect">
            <a:avLst/>
          </a:prstGeom>
        </p:spPr>
      </p:pic>
    </p:spTree>
    <p:extLst>
      <p:ext uri="{BB962C8B-B14F-4D97-AF65-F5344CB8AC3E}">
        <p14:creationId xmlns="" xmlns:p14="http://schemas.microsoft.com/office/powerpoint/2010/main" val="23348911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Titanium oxide nanofluid:</a:t>
            </a:r>
          </a:p>
        </p:txBody>
      </p:sp>
      <p:sp>
        <p:nvSpPr>
          <p:cNvPr id="4" name="Slide Number Placeholder 3">
            <a:extLst>
              <a:ext uri="{FF2B5EF4-FFF2-40B4-BE49-F238E27FC236}">
                <a16:creationId xmlns=""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61</a:t>
            </a:fld>
            <a:endParaRPr lang="en-IN" dirty="0"/>
          </a:p>
        </p:txBody>
      </p:sp>
      <p:sp>
        <p:nvSpPr>
          <p:cNvPr id="7" name="TextBox 6">
            <a:extLst>
              <a:ext uri="{FF2B5EF4-FFF2-40B4-BE49-F238E27FC236}">
                <a16:creationId xmlns="" xmlns:a16="http://schemas.microsoft.com/office/drawing/2014/main"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Figure-7: Velocity Streamline at midpoint(1000mm) at 0% volume concentration and Richardson number=0.1</a:t>
            </a:r>
          </a:p>
        </p:txBody>
      </p:sp>
      <p:sp>
        <p:nvSpPr>
          <p:cNvPr id="10" name="TextBox 9">
            <a:extLst>
              <a:ext uri="{FF2B5EF4-FFF2-40B4-BE49-F238E27FC236}">
                <a16:creationId xmlns="" xmlns:a16="http://schemas.microsoft.com/office/drawing/2014/main"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Figure-8: Velocity Streamline at midpoint(1000mm) at 0% volume concentration and Richardson number=0.5</a:t>
            </a:r>
          </a:p>
        </p:txBody>
      </p:sp>
      <p:pic>
        <p:nvPicPr>
          <p:cNvPr id="11" name="Picture 10">
            <a:extLst>
              <a:ext uri="{FF2B5EF4-FFF2-40B4-BE49-F238E27FC236}">
                <a16:creationId xmlns="" xmlns:a16="http://schemas.microsoft.com/office/drawing/2014/main" id="{DBEE1F38-05BD-F52F-B8CA-190AE23FDFB0}"/>
              </a:ext>
            </a:extLst>
          </p:cNvPr>
          <p:cNvPicPr>
            <a:picLocks noChangeAspect="1"/>
          </p:cNvPicPr>
          <p:nvPr/>
        </p:nvPicPr>
        <p:blipFill>
          <a:blip r:embed="rId2"/>
          <a:stretch>
            <a:fillRect/>
          </a:stretch>
        </p:blipFill>
        <p:spPr>
          <a:xfrm>
            <a:off x="287746" y="1669474"/>
            <a:ext cx="5616028" cy="4030935"/>
          </a:xfrm>
          <a:prstGeom prst="rect">
            <a:avLst/>
          </a:prstGeom>
        </p:spPr>
      </p:pic>
      <p:pic>
        <p:nvPicPr>
          <p:cNvPr id="13" name="Picture 12">
            <a:extLst>
              <a:ext uri="{FF2B5EF4-FFF2-40B4-BE49-F238E27FC236}">
                <a16:creationId xmlns="" xmlns:a16="http://schemas.microsoft.com/office/drawing/2014/main" id="{31FC7BB3-0DFF-D6CF-5F54-EAB7BDB9ED0A}"/>
              </a:ext>
            </a:extLst>
          </p:cNvPr>
          <p:cNvPicPr>
            <a:picLocks noChangeAspect="1"/>
          </p:cNvPicPr>
          <p:nvPr/>
        </p:nvPicPr>
        <p:blipFill>
          <a:blip r:embed="rId3"/>
          <a:stretch>
            <a:fillRect/>
          </a:stretch>
        </p:blipFill>
        <p:spPr>
          <a:xfrm>
            <a:off x="6096000" y="1669473"/>
            <a:ext cx="5616028" cy="4030935"/>
          </a:xfrm>
          <a:prstGeom prst="rect">
            <a:avLst/>
          </a:prstGeom>
        </p:spPr>
      </p:pic>
    </p:spTree>
    <p:extLst>
      <p:ext uri="{BB962C8B-B14F-4D97-AF65-F5344CB8AC3E}">
        <p14:creationId xmlns="" xmlns:p14="http://schemas.microsoft.com/office/powerpoint/2010/main" val="23608297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Titanium oxide nanofluid:</a:t>
            </a:r>
          </a:p>
        </p:txBody>
      </p:sp>
      <p:sp>
        <p:nvSpPr>
          <p:cNvPr id="4" name="Slide Number Placeholder 3">
            <a:extLst>
              <a:ext uri="{FF2B5EF4-FFF2-40B4-BE49-F238E27FC236}">
                <a16:creationId xmlns=""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62</a:t>
            </a:fld>
            <a:endParaRPr lang="en-IN" dirty="0"/>
          </a:p>
        </p:txBody>
      </p:sp>
      <p:sp>
        <p:nvSpPr>
          <p:cNvPr id="7" name="TextBox 6">
            <a:extLst>
              <a:ext uri="{FF2B5EF4-FFF2-40B4-BE49-F238E27FC236}">
                <a16:creationId xmlns="" xmlns:a16="http://schemas.microsoft.com/office/drawing/2014/main"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Figure-9: Velocity Streamline at midpoint(1000mm) at 0% volume concentration and Richardson number=1</a:t>
            </a:r>
          </a:p>
        </p:txBody>
      </p:sp>
      <p:sp>
        <p:nvSpPr>
          <p:cNvPr id="10" name="TextBox 9">
            <a:extLst>
              <a:ext uri="{FF2B5EF4-FFF2-40B4-BE49-F238E27FC236}">
                <a16:creationId xmlns="" xmlns:a16="http://schemas.microsoft.com/office/drawing/2014/main"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Figure-10: Velocity Streamline at midpoint(1000mm) at 0% volume concentration and Richardson number=2</a:t>
            </a:r>
          </a:p>
        </p:txBody>
      </p:sp>
      <p:pic>
        <p:nvPicPr>
          <p:cNvPr id="12" name="Picture 11">
            <a:extLst>
              <a:ext uri="{FF2B5EF4-FFF2-40B4-BE49-F238E27FC236}">
                <a16:creationId xmlns="" xmlns:a16="http://schemas.microsoft.com/office/drawing/2014/main" id="{6021710E-F117-FB17-D767-5937E119289E}"/>
              </a:ext>
            </a:extLst>
          </p:cNvPr>
          <p:cNvPicPr>
            <a:picLocks noChangeAspect="1"/>
          </p:cNvPicPr>
          <p:nvPr/>
        </p:nvPicPr>
        <p:blipFill>
          <a:blip r:embed="rId2"/>
          <a:stretch>
            <a:fillRect/>
          </a:stretch>
        </p:blipFill>
        <p:spPr>
          <a:xfrm>
            <a:off x="285834" y="1596528"/>
            <a:ext cx="5618709" cy="4032859"/>
          </a:xfrm>
          <a:prstGeom prst="rect">
            <a:avLst/>
          </a:prstGeom>
        </p:spPr>
      </p:pic>
      <p:pic>
        <p:nvPicPr>
          <p:cNvPr id="14" name="Picture 13">
            <a:extLst>
              <a:ext uri="{FF2B5EF4-FFF2-40B4-BE49-F238E27FC236}">
                <a16:creationId xmlns="" xmlns:a16="http://schemas.microsoft.com/office/drawing/2014/main" id="{1D32E733-9091-7C69-56A0-AF01AE09E65E}"/>
              </a:ext>
            </a:extLst>
          </p:cNvPr>
          <p:cNvPicPr>
            <a:picLocks noChangeAspect="1"/>
          </p:cNvPicPr>
          <p:nvPr/>
        </p:nvPicPr>
        <p:blipFill>
          <a:blip r:embed="rId3"/>
          <a:stretch>
            <a:fillRect/>
          </a:stretch>
        </p:blipFill>
        <p:spPr>
          <a:xfrm>
            <a:off x="6148748" y="1593829"/>
            <a:ext cx="5618709" cy="4032859"/>
          </a:xfrm>
          <a:prstGeom prst="rect">
            <a:avLst/>
          </a:prstGeom>
        </p:spPr>
      </p:pic>
    </p:spTree>
    <p:extLst>
      <p:ext uri="{BB962C8B-B14F-4D97-AF65-F5344CB8AC3E}">
        <p14:creationId xmlns="" xmlns:p14="http://schemas.microsoft.com/office/powerpoint/2010/main" val="40985167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Titanium oxide nanofluid:</a:t>
            </a:r>
          </a:p>
        </p:txBody>
      </p:sp>
      <p:sp>
        <p:nvSpPr>
          <p:cNvPr id="4" name="Slide Number Placeholder 3">
            <a:extLst>
              <a:ext uri="{FF2B5EF4-FFF2-40B4-BE49-F238E27FC236}">
                <a16:creationId xmlns=""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63</a:t>
            </a:fld>
            <a:endParaRPr lang="en-IN" dirty="0"/>
          </a:p>
        </p:txBody>
      </p:sp>
      <p:sp>
        <p:nvSpPr>
          <p:cNvPr id="7" name="TextBox 6">
            <a:extLst>
              <a:ext uri="{FF2B5EF4-FFF2-40B4-BE49-F238E27FC236}">
                <a16:creationId xmlns="" xmlns:a16="http://schemas.microsoft.com/office/drawing/2014/main"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Figure-11: Velocity Streamline at midpoint(1000mm) at 0% volume concentration and Richardson number=3</a:t>
            </a:r>
          </a:p>
        </p:txBody>
      </p:sp>
      <p:sp>
        <p:nvSpPr>
          <p:cNvPr id="10" name="TextBox 9">
            <a:extLst>
              <a:ext uri="{FF2B5EF4-FFF2-40B4-BE49-F238E27FC236}">
                <a16:creationId xmlns="" xmlns:a16="http://schemas.microsoft.com/office/drawing/2014/main"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Figure-12: Velocity Streamline at midpoint(1000mm) at 0% volume concentration and Richardson number=5</a:t>
            </a:r>
          </a:p>
        </p:txBody>
      </p:sp>
      <p:pic>
        <p:nvPicPr>
          <p:cNvPr id="15" name="Picture 14">
            <a:extLst>
              <a:ext uri="{FF2B5EF4-FFF2-40B4-BE49-F238E27FC236}">
                <a16:creationId xmlns="" xmlns:a16="http://schemas.microsoft.com/office/drawing/2014/main" id="{2BD91B1E-E38F-E1F4-FF64-0D1454464DFE}"/>
              </a:ext>
            </a:extLst>
          </p:cNvPr>
          <p:cNvPicPr>
            <a:picLocks noChangeAspect="1"/>
          </p:cNvPicPr>
          <p:nvPr/>
        </p:nvPicPr>
        <p:blipFill>
          <a:blip r:embed="rId2"/>
          <a:stretch>
            <a:fillRect/>
          </a:stretch>
        </p:blipFill>
        <p:spPr>
          <a:xfrm>
            <a:off x="402473" y="1708496"/>
            <a:ext cx="5561661" cy="3991913"/>
          </a:xfrm>
          <a:prstGeom prst="rect">
            <a:avLst/>
          </a:prstGeom>
        </p:spPr>
      </p:pic>
      <p:pic>
        <p:nvPicPr>
          <p:cNvPr id="17" name="Picture 16">
            <a:extLst>
              <a:ext uri="{FF2B5EF4-FFF2-40B4-BE49-F238E27FC236}">
                <a16:creationId xmlns="" xmlns:a16="http://schemas.microsoft.com/office/drawing/2014/main" id="{2FC2C28A-15A6-5E41-3A22-E66E7CD07D9B}"/>
              </a:ext>
            </a:extLst>
          </p:cNvPr>
          <p:cNvPicPr>
            <a:picLocks noChangeAspect="1"/>
          </p:cNvPicPr>
          <p:nvPr/>
        </p:nvPicPr>
        <p:blipFill>
          <a:blip r:embed="rId3"/>
          <a:stretch>
            <a:fillRect/>
          </a:stretch>
        </p:blipFill>
        <p:spPr>
          <a:xfrm>
            <a:off x="6208429" y="1708496"/>
            <a:ext cx="5561661" cy="3991913"/>
          </a:xfrm>
          <a:prstGeom prst="rect">
            <a:avLst/>
          </a:prstGeom>
        </p:spPr>
      </p:pic>
    </p:spTree>
    <p:extLst>
      <p:ext uri="{BB962C8B-B14F-4D97-AF65-F5344CB8AC3E}">
        <p14:creationId xmlns="" xmlns:p14="http://schemas.microsoft.com/office/powerpoint/2010/main" val="30939805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Silicon oxide nanofluid:</a:t>
            </a:r>
          </a:p>
        </p:txBody>
      </p:sp>
      <p:sp>
        <p:nvSpPr>
          <p:cNvPr id="4" name="Slide Number Placeholder 3">
            <a:extLst>
              <a:ext uri="{FF2B5EF4-FFF2-40B4-BE49-F238E27FC236}">
                <a16:creationId xmlns=""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64</a:t>
            </a:fld>
            <a:endParaRPr lang="en-IN" dirty="0"/>
          </a:p>
        </p:txBody>
      </p:sp>
      <p:sp>
        <p:nvSpPr>
          <p:cNvPr id="7" name="TextBox 6">
            <a:extLst>
              <a:ext uri="{FF2B5EF4-FFF2-40B4-BE49-F238E27FC236}">
                <a16:creationId xmlns="" xmlns:a16="http://schemas.microsoft.com/office/drawing/2014/main"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Figure-13: Velocity Streamline at midpoint(1000mm) at 0% volume concentration and Richardson number=0.1</a:t>
            </a:r>
          </a:p>
        </p:txBody>
      </p:sp>
      <p:sp>
        <p:nvSpPr>
          <p:cNvPr id="10" name="TextBox 9">
            <a:extLst>
              <a:ext uri="{FF2B5EF4-FFF2-40B4-BE49-F238E27FC236}">
                <a16:creationId xmlns="" xmlns:a16="http://schemas.microsoft.com/office/drawing/2014/main"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Figure-14: Velocity Streamline at midpoint(1000mm) at 0% volume concentration and Richardson number=0.5</a:t>
            </a:r>
          </a:p>
        </p:txBody>
      </p:sp>
      <p:pic>
        <p:nvPicPr>
          <p:cNvPr id="5" name="Picture 4">
            <a:extLst>
              <a:ext uri="{FF2B5EF4-FFF2-40B4-BE49-F238E27FC236}">
                <a16:creationId xmlns="" xmlns:a16="http://schemas.microsoft.com/office/drawing/2014/main" id="{3C7CA591-D9ED-211E-455E-85E3301D0C14}"/>
              </a:ext>
            </a:extLst>
          </p:cNvPr>
          <p:cNvPicPr>
            <a:picLocks noChangeAspect="1"/>
          </p:cNvPicPr>
          <p:nvPr/>
        </p:nvPicPr>
        <p:blipFill>
          <a:blip r:embed="rId2"/>
          <a:stretch>
            <a:fillRect/>
          </a:stretch>
        </p:blipFill>
        <p:spPr>
          <a:xfrm>
            <a:off x="347801" y="1723186"/>
            <a:ext cx="5495918" cy="3944725"/>
          </a:xfrm>
          <a:prstGeom prst="rect">
            <a:avLst/>
          </a:prstGeom>
        </p:spPr>
      </p:pic>
      <p:pic>
        <p:nvPicPr>
          <p:cNvPr id="8" name="Picture 7">
            <a:extLst>
              <a:ext uri="{FF2B5EF4-FFF2-40B4-BE49-F238E27FC236}">
                <a16:creationId xmlns="" xmlns:a16="http://schemas.microsoft.com/office/drawing/2014/main" id="{6F2BEE62-7C5D-2B05-B2A0-F66D5C5E056A}"/>
              </a:ext>
            </a:extLst>
          </p:cNvPr>
          <p:cNvPicPr>
            <a:picLocks noChangeAspect="1"/>
          </p:cNvPicPr>
          <p:nvPr/>
        </p:nvPicPr>
        <p:blipFill>
          <a:blip r:embed="rId3"/>
          <a:stretch>
            <a:fillRect/>
          </a:stretch>
        </p:blipFill>
        <p:spPr>
          <a:xfrm>
            <a:off x="6348283" y="1689325"/>
            <a:ext cx="5495916" cy="3944724"/>
          </a:xfrm>
          <a:prstGeom prst="rect">
            <a:avLst/>
          </a:prstGeom>
        </p:spPr>
      </p:pic>
    </p:spTree>
    <p:extLst>
      <p:ext uri="{BB962C8B-B14F-4D97-AF65-F5344CB8AC3E}">
        <p14:creationId xmlns="" xmlns:p14="http://schemas.microsoft.com/office/powerpoint/2010/main" val="12486291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Silicon oxide nanofluid:</a:t>
            </a:r>
          </a:p>
        </p:txBody>
      </p:sp>
      <p:sp>
        <p:nvSpPr>
          <p:cNvPr id="4" name="Slide Number Placeholder 3">
            <a:extLst>
              <a:ext uri="{FF2B5EF4-FFF2-40B4-BE49-F238E27FC236}">
                <a16:creationId xmlns=""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65</a:t>
            </a:fld>
            <a:endParaRPr lang="en-IN" dirty="0"/>
          </a:p>
        </p:txBody>
      </p:sp>
      <p:sp>
        <p:nvSpPr>
          <p:cNvPr id="7" name="TextBox 6">
            <a:extLst>
              <a:ext uri="{FF2B5EF4-FFF2-40B4-BE49-F238E27FC236}">
                <a16:creationId xmlns="" xmlns:a16="http://schemas.microsoft.com/office/drawing/2014/main"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Figure-15: Velocity Streamline at midpoint(1000mm) at 0% volume concentration and Richardson number=1</a:t>
            </a:r>
          </a:p>
        </p:txBody>
      </p:sp>
      <p:sp>
        <p:nvSpPr>
          <p:cNvPr id="10" name="TextBox 9">
            <a:extLst>
              <a:ext uri="{FF2B5EF4-FFF2-40B4-BE49-F238E27FC236}">
                <a16:creationId xmlns="" xmlns:a16="http://schemas.microsoft.com/office/drawing/2014/main"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Figure-16: Velocity Streamline at midpoint(1000mm) at 0% volume concentration and Richardson number=2</a:t>
            </a:r>
          </a:p>
        </p:txBody>
      </p:sp>
      <p:pic>
        <p:nvPicPr>
          <p:cNvPr id="5" name="Picture 4">
            <a:extLst>
              <a:ext uri="{FF2B5EF4-FFF2-40B4-BE49-F238E27FC236}">
                <a16:creationId xmlns="" xmlns:a16="http://schemas.microsoft.com/office/drawing/2014/main" id="{083E1E05-6C3C-5A70-2C01-21C7EA62F359}"/>
              </a:ext>
            </a:extLst>
          </p:cNvPr>
          <p:cNvPicPr>
            <a:picLocks noChangeAspect="1"/>
          </p:cNvPicPr>
          <p:nvPr/>
        </p:nvPicPr>
        <p:blipFill>
          <a:blip r:embed="rId2"/>
          <a:stretch>
            <a:fillRect/>
          </a:stretch>
        </p:blipFill>
        <p:spPr>
          <a:xfrm>
            <a:off x="415006" y="1771423"/>
            <a:ext cx="5361508" cy="3848251"/>
          </a:xfrm>
          <a:prstGeom prst="rect">
            <a:avLst/>
          </a:prstGeom>
        </p:spPr>
      </p:pic>
      <p:pic>
        <p:nvPicPr>
          <p:cNvPr id="8" name="Picture 7">
            <a:extLst>
              <a:ext uri="{FF2B5EF4-FFF2-40B4-BE49-F238E27FC236}">
                <a16:creationId xmlns="" xmlns:a16="http://schemas.microsoft.com/office/drawing/2014/main" id="{598E9BA1-EC14-BB78-37EA-C2B96527EFFC}"/>
              </a:ext>
            </a:extLst>
          </p:cNvPr>
          <p:cNvPicPr>
            <a:picLocks noChangeAspect="1"/>
          </p:cNvPicPr>
          <p:nvPr/>
        </p:nvPicPr>
        <p:blipFill>
          <a:blip r:embed="rId3"/>
          <a:stretch>
            <a:fillRect/>
          </a:stretch>
        </p:blipFill>
        <p:spPr>
          <a:xfrm>
            <a:off x="6281224" y="1690689"/>
            <a:ext cx="5361508" cy="3848252"/>
          </a:xfrm>
          <a:prstGeom prst="rect">
            <a:avLst/>
          </a:prstGeom>
        </p:spPr>
      </p:pic>
    </p:spTree>
    <p:extLst>
      <p:ext uri="{BB962C8B-B14F-4D97-AF65-F5344CB8AC3E}">
        <p14:creationId xmlns="" xmlns:p14="http://schemas.microsoft.com/office/powerpoint/2010/main" val="37672415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Silicon oxide nanofluid:</a:t>
            </a:r>
          </a:p>
        </p:txBody>
      </p:sp>
      <p:sp>
        <p:nvSpPr>
          <p:cNvPr id="4" name="Slide Number Placeholder 3">
            <a:extLst>
              <a:ext uri="{FF2B5EF4-FFF2-40B4-BE49-F238E27FC236}">
                <a16:creationId xmlns=""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66</a:t>
            </a:fld>
            <a:endParaRPr lang="en-IN" dirty="0"/>
          </a:p>
        </p:txBody>
      </p:sp>
      <p:sp>
        <p:nvSpPr>
          <p:cNvPr id="10" name="TextBox 9">
            <a:extLst>
              <a:ext uri="{FF2B5EF4-FFF2-40B4-BE49-F238E27FC236}">
                <a16:creationId xmlns="" xmlns:a16="http://schemas.microsoft.com/office/drawing/2014/main" id="{11AAD70D-5F0D-8F84-5B76-153D154AB1DA}"/>
              </a:ext>
            </a:extLst>
          </p:cNvPr>
          <p:cNvSpPr txBox="1"/>
          <p:nvPr/>
        </p:nvSpPr>
        <p:spPr>
          <a:xfrm>
            <a:off x="3151167" y="5726198"/>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Figure-17: Velocity Streamline at midpoint(1000mm) at 0% volume concentration and Richardson number=5</a:t>
            </a:r>
          </a:p>
        </p:txBody>
      </p:sp>
      <p:pic>
        <p:nvPicPr>
          <p:cNvPr id="5" name="Picture 4">
            <a:extLst>
              <a:ext uri="{FF2B5EF4-FFF2-40B4-BE49-F238E27FC236}">
                <a16:creationId xmlns="" xmlns:a16="http://schemas.microsoft.com/office/drawing/2014/main" id="{F0F8F859-946B-1B4D-1E09-31D31114705F}"/>
              </a:ext>
            </a:extLst>
          </p:cNvPr>
          <p:cNvPicPr>
            <a:picLocks noChangeAspect="1"/>
          </p:cNvPicPr>
          <p:nvPr/>
        </p:nvPicPr>
        <p:blipFill>
          <a:blip r:embed="rId2"/>
          <a:stretch>
            <a:fillRect/>
          </a:stretch>
        </p:blipFill>
        <p:spPr>
          <a:xfrm>
            <a:off x="2614008" y="1542025"/>
            <a:ext cx="5810902" cy="4170806"/>
          </a:xfrm>
          <a:prstGeom prst="rect">
            <a:avLst/>
          </a:prstGeom>
        </p:spPr>
      </p:pic>
    </p:spTree>
    <p:extLst>
      <p:ext uri="{BB962C8B-B14F-4D97-AF65-F5344CB8AC3E}">
        <p14:creationId xmlns="" xmlns:p14="http://schemas.microsoft.com/office/powerpoint/2010/main" val="33150192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7D5CE0-D866-4D75-D1AB-23D544BE9839}"/>
              </a:ext>
            </a:extLst>
          </p:cNvPr>
          <p:cNvSpPr>
            <a:spLocks noGrp="1"/>
          </p:cNvSpPr>
          <p:nvPr>
            <p:ph type="title"/>
          </p:nvPr>
        </p:nvSpPr>
        <p:spPr>
          <a:xfrm>
            <a:off x="838200" y="136525"/>
            <a:ext cx="10515600" cy="1325563"/>
          </a:xfrm>
        </p:spPr>
        <p:txBody>
          <a:bodyPr>
            <a:normAutofit/>
          </a:bodyPr>
          <a:lstStyle/>
          <a:p>
            <a:r>
              <a:rPr lang="en-IN" sz="3200" b="1" dirty="0">
                <a:latin typeface="Times New Roman" panose="02020603050405020304" pitchFamily="18" charset="0"/>
                <a:cs typeface="Times New Roman" panose="02020603050405020304" pitchFamily="18" charset="0"/>
              </a:rPr>
              <a:t>Conclusions:</a:t>
            </a:r>
          </a:p>
        </p:txBody>
      </p:sp>
      <p:sp>
        <p:nvSpPr>
          <p:cNvPr id="3" name="Text Placeholder 2">
            <a:extLst>
              <a:ext uri="{FF2B5EF4-FFF2-40B4-BE49-F238E27FC236}">
                <a16:creationId xmlns="" xmlns:a16="http://schemas.microsoft.com/office/drawing/2014/main" id="{C59C1977-8FCA-92A5-4A53-3D5111B5B7AC}"/>
              </a:ext>
            </a:extLst>
          </p:cNvPr>
          <p:cNvSpPr>
            <a:spLocks noGrp="1"/>
          </p:cNvSpPr>
          <p:nvPr>
            <p:ph type="body" idx="1"/>
          </p:nvPr>
        </p:nvSpPr>
        <p:spPr>
          <a:xfrm>
            <a:off x="838200" y="1612561"/>
            <a:ext cx="10515600" cy="4351338"/>
          </a:xfrm>
        </p:spPr>
        <p:txBody>
          <a:bodyPr>
            <a:normAutofit lnSpcReduction="10000"/>
          </a:bodyPr>
          <a:lstStyle/>
          <a:p>
            <a:pPr>
              <a:lnSpc>
                <a:spcPct val="100000"/>
              </a:lnSpc>
            </a:pPr>
            <a:r>
              <a:rPr lang="en-IN" sz="2400" dirty="0">
                <a:latin typeface="Times New Roman" panose="02020603050405020304" pitchFamily="18" charset="0"/>
                <a:cs typeface="Times New Roman" panose="02020603050405020304" pitchFamily="18" charset="0"/>
              </a:rPr>
              <a:t>Water based </a:t>
            </a:r>
            <a:r>
              <a:rPr lang="en-IN" sz="2400" dirty="0" err="1">
                <a:latin typeface="Times New Roman" panose="02020603050405020304" pitchFamily="18" charset="0"/>
                <a:cs typeface="Times New Roman" panose="02020603050405020304" pitchFamily="18" charset="0"/>
              </a:rPr>
              <a:t>Aluminum</a:t>
            </a:r>
            <a:r>
              <a:rPr lang="en-IN" sz="2400" dirty="0">
                <a:latin typeface="Times New Roman" panose="02020603050405020304" pitchFamily="18" charset="0"/>
                <a:cs typeface="Times New Roman" panose="02020603050405020304" pitchFamily="18" charset="0"/>
              </a:rPr>
              <a:t> oxide nanofluid has higher heat transfer properties, it has greater Nusselt numbers and heat transfer coefficients. Also as  Volume concentrations increasing properties are also getting improved with greater heat transfer.</a:t>
            </a:r>
          </a:p>
          <a:p>
            <a:pPr>
              <a:lnSpc>
                <a:spcPct val="100000"/>
              </a:lnSpc>
            </a:pPr>
            <a:r>
              <a:rPr lang="en-IN" sz="2400" dirty="0">
                <a:latin typeface="Times New Roman" panose="02020603050405020304" pitchFamily="18" charset="0"/>
                <a:cs typeface="Times New Roman" panose="02020603050405020304" pitchFamily="18" charset="0"/>
              </a:rPr>
              <a:t>The only disadvantage of using </a:t>
            </a:r>
            <a:r>
              <a:rPr lang="en-IN" sz="2400" dirty="0" err="1">
                <a:latin typeface="Times New Roman" panose="02020603050405020304" pitchFamily="18" charset="0"/>
                <a:cs typeface="Times New Roman" panose="02020603050405020304" pitchFamily="18" charset="0"/>
              </a:rPr>
              <a:t>Aluminum</a:t>
            </a:r>
            <a:r>
              <a:rPr lang="en-IN" sz="2400" dirty="0">
                <a:latin typeface="Times New Roman" panose="02020603050405020304" pitchFamily="18" charset="0"/>
                <a:cs typeface="Times New Roman" panose="02020603050405020304" pitchFamily="18" charset="0"/>
              </a:rPr>
              <a:t> oxide-water based nanofluid is, it requires higher pumping power and also greater shear stresses are generated along the walls.</a:t>
            </a:r>
          </a:p>
          <a:p>
            <a:pPr>
              <a:lnSpc>
                <a:spcPct val="100000"/>
              </a:lnSpc>
            </a:pPr>
            <a:r>
              <a:rPr lang="en-IN" sz="2400" dirty="0">
                <a:latin typeface="Times New Roman" panose="02020603050405020304" pitchFamily="18" charset="0"/>
                <a:cs typeface="Times New Roman" panose="02020603050405020304" pitchFamily="18" charset="0"/>
              </a:rPr>
              <a:t>Titanium oxide-water based nanofluid has better heat transfer capacity rather than the Silicon oxide-water based nanofluid.</a:t>
            </a:r>
          </a:p>
          <a:p>
            <a:pPr>
              <a:lnSpc>
                <a:spcPct val="100000"/>
              </a:lnSpc>
            </a:pPr>
            <a:r>
              <a:rPr lang="en-IN" sz="2400" dirty="0">
                <a:latin typeface="Times New Roman" panose="02020603050405020304" pitchFamily="18" charset="0"/>
                <a:cs typeface="Times New Roman" panose="02020603050405020304" pitchFamily="18" charset="0"/>
              </a:rPr>
              <a:t>But silicon oxide-water based nanofluid requires lesser pumping power and having lesser shear stresses at lower concentrations.</a:t>
            </a:r>
          </a:p>
        </p:txBody>
      </p:sp>
      <p:sp>
        <p:nvSpPr>
          <p:cNvPr id="4" name="Slide Number Placeholder 3">
            <a:extLst>
              <a:ext uri="{FF2B5EF4-FFF2-40B4-BE49-F238E27FC236}">
                <a16:creationId xmlns="" xmlns:a16="http://schemas.microsoft.com/office/drawing/2014/main" id="{BCDB9861-E602-CD95-7E05-3F412BA7B3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67</a:t>
            </a:fld>
            <a:endParaRPr lang="en-IN"/>
          </a:p>
        </p:txBody>
      </p:sp>
    </p:spTree>
    <p:extLst>
      <p:ext uri="{BB962C8B-B14F-4D97-AF65-F5344CB8AC3E}">
        <p14:creationId xmlns="" xmlns:p14="http://schemas.microsoft.com/office/powerpoint/2010/main" val="11434846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  Nomenclature</a:t>
            </a:r>
            <a:endParaRPr lang="en-US" sz="3200" b="1" dirty="0">
              <a:latin typeface="Times New Roman" pitchFamily="18" charset="0"/>
              <a:cs typeface="Times New Roman" pitchFamily="18" charset="0"/>
            </a:endParaRP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68</a:t>
            </a:fld>
            <a:endParaRPr lang="en-I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                                  References</a:t>
            </a:r>
            <a:endParaRPr lang="en-US" sz="3200" b="1" dirty="0">
              <a:latin typeface="Times New Roman" pitchFamily="18" charset="0"/>
              <a:cs typeface="Times New Roman" pitchFamily="18" charset="0"/>
            </a:endParaRPr>
          </a:p>
        </p:txBody>
      </p:sp>
      <p:sp>
        <p:nvSpPr>
          <p:cNvPr id="3" name="Text Placeholder 2"/>
          <p:cNvSpPr>
            <a:spLocks noGrp="1"/>
          </p:cNvSpPr>
          <p:nvPr>
            <p:ph type="body" idx="1"/>
          </p:nvPr>
        </p:nvSpPr>
        <p:spPr/>
        <p:txBody>
          <a:bodyPr>
            <a:normAutofit fontScale="55000" lnSpcReduction="20000"/>
          </a:bodyPr>
          <a:lstStyle/>
          <a:p>
            <a:pPr>
              <a:buNone/>
            </a:pPr>
            <a:r>
              <a:rPr lang="en-US" sz="4000" dirty="0" smtClean="0">
                <a:latin typeface="Times New Roman" pitchFamily="18" charset="0"/>
                <a:cs typeface="Times New Roman" pitchFamily="18" charset="0"/>
              </a:rPr>
              <a:t>[1]  </a:t>
            </a:r>
            <a:r>
              <a:rPr lang="en-US" sz="4000" dirty="0" err="1" smtClean="0">
                <a:latin typeface="Times New Roman" pitchFamily="18" charset="0"/>
                <a:cs typeface="Times New Roman" pitchFamily="18" charset="0"/>
              </a:rPr>
              <a:t>Aggarwala</a:t>
            </a:r>
            <a:r>
              <a:rPr lang="en-US" sz="4000" dirty="0" smtClean="0">
                <a:latin typeface="Times New Roman" pitchFamily="18" charset="0"/>
                <a:cs typeface="Times New Roman" pitchFamily="18" charset="0"/>
              </a:rPr>
              <a:t>, B. D., &amp; </a:t>
            </a:r>
            <a:r>
              <a:rPr lang="en-US" sz="4000" dirty="0" err="1" smtClean="0">
                <a:latin typeface="Times New Roman" pitchFamily="18" charset="0"/>
                <a:cs typeface="Times New Roman" pitchFamily="18" charset="0"/>
              </a:rPr>
              <a:t>Gangal</a:t>
            </a:r>
            <a:r>
              <a:rPr lang="en-US" sz="4000" dirty="0" smtClean="0">
                <a:latin typeface="Times New Roman" pitchFamily="18" charset="0"/>
                <a:cs typeface="Times New Roman" pitchFamily="18" charset="0"/>
              </a:rPr>
              <a:t>, M. K. (1975). Laminar flow development in triangular ducts. </a:t>
            </a:r>
            <a:r>
              <a:rPr lang="en-US" sz="4000" i="1" dirty="0" smtClean="0">
                <a:latin typeface="Times New Roman" pitchFamily="18" charset="0"/>
                <a:cs typeface="Times New Roman" pitchFamily="18" charset="0"/>
              </a:rPr>
              <a:t>Transactions of the Canadian Society for Mechanical Engineering</a:t>
            </a:r>
            <a:r>
              <a:rPr lang="en-US" sz="4000" dirty="0" smtClean="0">
                <a:latin typeface="Times New Roman" pitchFamily="18" charset="0"/>
                <a:cs typeface="Times New Roman" pitchFamily="18" charset="0"/>
              </a:rPr>
              <a:t>, </a:t>
            </a:r>
            <a:r>
              <a:rPr lang="en-US" sz="4000" i="1" dirty="0" smtClean="0">
                <a:latin typeface="Times New Roman" pitchFamily="18" charset="0"/>
                <a:cs typeface="Times New Roman" pitchFamily="18" charset="0"/>
              </a:rPr>
              <a:t>3</a:t>
            </a:r>
            <a:r>
              <a:rPr lang="en-US" sz="4000" dirty="0" smtClean="0">
                <a:latin typeface="Times New Roman" pitchFamily="18" charset="0"/>
                <a:cs typeface="Times New Roman" pitchFamily="18" charset="0"/>
              </a:rPr>
              <a:t>(4), 231–233. </a:t>
            </a:r>
            <a:r>
              <a:rPr lang="en-US" sz="4000" dirty="0" smtClean="0">
                <a:latin typeface="Times New Roman" pitchFamily="18" charset="0"/>
                <a:cs typeface="Times New Roman" pitchFamily="18" charset="0"/>
                <a:hlinkClick r:id="rId2"/>
              </a:rPr>
              <a:t>https://doi.org/10.1139/tcsme-1975-0031</a:t>
            </a:r>
            <a:endParaRPr lang="en-US" sz="4000" dirty="0" smtClean="0">
              <a:latin typeface="Times New Roman" pitchFamily="18" charset="0"/>
              <a:cs typeface="Times New Roman" pitchFamily="18" charset="0"/>
            </a:endParaRPr>
          </a:p>
          <a:p>
            <a:pPr>
              <a:buNone/>
            </a:pPr>
            <a:r>
              <a:rPr lang="en-US" sz="4000" dirty="0" smtClean="0">
                <a:latin typeface="Times New Roman" pitchFamily="18" charset="0"/>
                <a:cs typeface="Times New Roman" pitchFamily="18" charset="0"/>
              </a:rPr>
              <a:t>[2]  </a:t>
            </a:r>
            <a:r>
              <a:rPr lang="en-US" sz="4000" dirty="0" err="1" smtClean="0">
                <a:latin typeface="Times New Roman" pitchFamily="18" charset="0"/>
                <a:cs typeface="Times New Roman" pitchFamily="18" charset="0"/>
              </a:rPr>
              <a:t>Buongiorno</a:t>
            </a:r>
            <a:r>
              <a:rPr lang="en-US" sz="4000" dirty="0" smtClean="0">
                <a:latin typeface="Times New Roman" pitchFamily="18" charset="0"/>
                <a:cs typeface="Times New Roman" pitchFamily="18" charset="0"/>
              </a:rPr>
              <a:t>, J., </a:t>
            </a:r>
            <a:r>
              <a:rPr lang="en-US" sz="4000" dirty="0" err="1" smtClean="0">
                <a:latin typeface="Times New Roman" pitchFamily="18" charset="0"/>
                <a:cs typeface="Times New Roman" pitchFamily="18" charset="0"/>
              </a:rPr>
              <a:t>Venerus</a:t>
            </a:r>
            <a:r>
              <a:rPr lang="en-US" sz="4000" dirty="0" smtClean="0">
                <a:latin typeface="Times New Roman" pitchFamily="18" charset="0"/>
                <a:cs typeface="Times New Roman" pitchFamily="18" charset="0"/>
              </a:rPr>
              <a:t>, D. C., </a:t>
            </a:r>
            <a:r>
              <a:rPr lang="en-US" sz="4000" dirty="0" err="1" smtClean="0">
                <a:latin typeface="Times New Roman" pitchFamily="18" charset="0"/>
                <a:cs typeface="Times New Roman" pitchFamily="18" charset="0"/>
              </a:rPr>
              <a:t>Prabhat</a:t>
            </a:r>
            <a:r>
              <a:rPr lang="en-US" sz="4000" dirty="0" smtClean="0">
                <a:latin typeface="Times New Roman" pitchFamily="18" charset="0"/>
                <a:cs typeface="Times New Roman" pitchFamily="18" charset="0"/>
              </a:rPr>
              <a:t>, N., </a:t>
            </a:r>
            <a:r>
              <a:rPr lang="en-US" sz="4000" dirty="0" err="1" smtClean="0">
                <a:latin typeface="Times New Roman" pitchFamily="18" charset="0"/>
                <a:cs typeface="Times New Roman" pitchFamily="18" charset="0"/>
              </a:rPr>
              <a:t>McKrell</a:t>
            </a:r>
            <a:r>
              <a:rPr lang="en-US" sz="4000" dirty="0" smtClean="0">
                <a:latin typeface="Times New Roman" pitchFamily="18" charset="0"/>
                <a:cs typeface="Times New Roman" pitchFamily="18" charset="0"/>
              </a:rPr>
              <a:t>, T., Townsend, J., Christianson, R., </a:t>
            </a:r>
            <a:r>
              <a:rPr lang="en-US" sz="4000" dirty="0" err="1" smtClean="0">
                <a:latin typeface="Times New Roman" pitchFamily="18" charset="0"/>
                <a:cs typeface="Times New Roman" pitchFamily="18" charset="0"/>
              </a:rPr>
              <a:t>Tolmachev</a:t>
            </a:r>
            <a:r>
              <a:rPr lang="en-US" sz="4000" dirty="0" smtClean="0">
                <a:latin typeface="Times New Roman" pitchFamily="18" charset="0"/>
                <a:cs typeface="Times New Roman" pitchFamily="18" charset="0"/>
              </a:rPr>
              <a:t>, Y. V., </a:t>
            </a:r>
            <a:r>
              <a:rPr lang="en-US" sz="4000" dirty="0" err="1" smtClean="0">
                <a:latin typeface="Times New Roman" pitchFamily="18" charset="0"/>
                <a:cs typeface="Times New Roman" pitchFamily="18" charset="0"/>
              </a:rPr>
              <a:t>Keblinski</a:t>
            </a:r>
            <a:r>
              <a:rPr lang="en-US" sz="4000" dirty="0" smtClean="0">
                <a:latin typeface="Times New Roman" pitchFamily="18" charset="0"/>
                <a:cs typeface="Times New Roman" pitchFamily="18" charset="0"/>
              </a:rPr>
              <a:t>, P., </a:t>
            </a:r>
            <a:r>
              <a:rPr lang="en-US" sz="4000" dirty="0" err="1" smtClean="0">
                <a:latin typeface="Times New Roman" pitchFamily="18" charset="0"/>
                <a:cs typeface="Times New Roman" pitchFamily="18" charset="0"/>
              </a:rPr>
              <a:t>Hu</a:t>
            </a:r>
            <a:r>
              <a:rPr lang="en-US" sz="4000" dirty="0" smtClean="0">
                <a:latin typeface="Times New Roman" pitchFamily="18" charset="0"/>
                <a:cs typeface="Times New Roman" pitchFamily="18" charset="0"/>
              </a:rPr>
              <a:t>, L.-W., Alvarado, J. L., Bang, I. C., </a:t>
            </a:r>
            <a:r>
              <a:rPr lang="en-US" sz="4000" dirty="0" err="1" smtClean="0">
                <a:latin typeface="Times New Roman" pitchFamily="18" charset="0"/>
                <a:cs typeface="Times New Roman" pitchFamily="18" charset="0"/>
              </a:rPr>
              <a:t>Bishnoi</a:t>
            </a:r>
            <a:r>
              <a:rPr lang="en-US" sz="4000" dirty="0" smtClean="0">
                <a:latin typeface="Times New Roman" pitchFamily="18" charset="0"/>
                <a:cs typeface="Times New Roman" pitchFamily="18" charset="0"/>
              </a:rPr>
              <a:t>, S. W., </a:t>
            </a:r>
            <a:r>
              <a:rPr lang="en-US" sz="4000" dirty="0" err="1" smtClean="0">
                <a:latin typeface="Times New Roman" pitchFamily="18" charset="0"/>
                <a:cs typeface="Times New Roman" pitchFamily="18" charset="0"/>
              </a:rPr>
              <a:t>Bonetti</a:t>
            </a:r>
            <a:r>
              <a:rPr lang="en-US" sz="4000" dirty="0" smtClean="0">
                <a:latin typeface="Times New Roman" pitchFamily="18" charset="0"/>
                <a:cs typeface="Times New Roman" pitchFamily="18" charset="0"/>
              </a:rPr>
              <a:t>, M., </a:t>
            </a:r>
            <a:r>
              <a:rPr lang="en-US" sz="4000" dirty="0" err="1" smtClean="0">
                <a:latin typeface="Times New Roman" pitchFamily="18" charset="0"/>
                <a:cs typeface="Times New Roman" pitchFamily="18" charset="0"/>
              </a:rPr>
              <a:t>Botz</a:t>
            </a:r>
            <a:r>
              <a:rPr lang="en-US" sz="4000" dirty="0" smtClean="0">
                <a:latin typeface="Times New Roman" pitchFamily="18" charset="0"/>
                <a:cs typeface="Times New Roman" pitchFamily="18" charset="0"/>
              </a:rPr>
              <a:t>, F., </a:t>
            </a:r>
            <a:r>
              <a:rPr lang="en-US" sz="4000" dirty="0" err="1" smtClean="0">
                <a:latin typeface="Times New Roman" pitchFamily="18" charset="0"/>
                <a:cs typeface="Times New Roman" pitchFamily="18" charset="0"/>
              </a:rPr>
              <a:t>Cecere</a:t>
            </a:r>
            <a:r>
              <a:rPr lang="en-US" sz="4000" dirty="0" smtClean="0">
                <a:latin typeface="Times New Roman" pitchFamily="18" charset="0"/>
                <a:cs typeface="Times New Roman" pitchFamily="18" charset="0"/>
              </a:rPr>
              <a:t>, A., Chang, Y., Chen, G., Chen, H., Chung, S. J., … Zhou, S.-Q. (2009). A benchmark study on the thermal conductivity of </a:t>
            </a:r>
            <a:r>
              <a:rPr lang="en-US" sz="4000" dirty="0" err="1" smtClean="0">
                <a:latin typeface="Times New Roman" pitchFamily="18" charset="0"/>
                <a:cs typeface="Times New Roman" pitchFamily="18" charset="0"/>
              </a:rPr>
              <a:t>nanofluids</a:t>
            </a:r>
            <a:r>
              <a:rPr lang="en-US" sz="4000" dirty="0" smtClean="0">
                <a:latin typeface="Times New Roman" pitchFamily="18" charset="0"/>
                <a:cs typeface="Times New Roman" pitchFamily="18" charset="0"/>
              </a:rPr>
              <a:t>. </a:t>
            </a:r>
            <a:r>
              <a:rPr lang="en-US" sz="4000" i="1" dirty="0" smtClean="0">
                <a:latin typeface="Times New Roman" pitchFamily="18" charset="0"/>
                <a:cs typeface="Times New Roman" pitchFamily="18" charset="0"/>
              </a:rPr>
              <a:t>Journal of Applied Physics</a:t>
            </a:r>
            <a:r>
              <a:rPr lang="en-US" sz="4000" dirty="0" smtClean="0">
                <a:latin typeface="Times New Roman" pitchFamily="18" charset="0"/>
                <a:cs typeface="Times New Roman" pitchFamily="18" charset="0"/>
              </a:rPr>
              <a:t>, </a:t>
            </a:r>
            <a:r>
              <a:rPr lang="en-US" sz="4000" i="1" dirty="0" smtClean="0">
                <a:latin typeface="Times New Roman" pitchFamily="18" charset="0"/>
                <a:cs typeface="Times New Roman" pitchFamily="18" charset="0"/>
              </a:rPr>
              <a:t>106</a:t>
            </a:r>
            <a:r>
              <a:rPr lang="en-US" sz="4000" dirty="0" smtClean="0">
                <a:latin typeface="Times New Roman" pitchFamily="18" charset="0"/>
                <a:cs typeface="Times New Roman" pitchFamily="18" charset="0"/>
              </a:rPr>
              <a:t>(9), 094312. </a:t>
            </a:r>
            <a:r>
              <a:rPr lang="en-US" sz="4000" dirty="0" smtClean="0">
                <a:latin typeface="Times New Roman" pitchFamily="18" charset="0"/>
                <a:cs typeface="Times New Roman" pitchFamily="18" charset="0"/>
                <a:hlinkClick r:id="rId3"/>
              </a:rPr>
              <a:t>https://doi.org/10.1063/1.3245330</a:t>
            </a:r>
            <a:endParaRPr lang="en-US" sz="4000" dirty="0" smtClean="0">
              <a:latin typeface="Times New Roman" pitchFamily="18" charset="0"/>
              <a:cs typeface="Times New Roman" pitchFamily="18" charset="0"/>
            </a:endParaRPr>
          </a:p>
          <a:p>
            <a:pPr>
              <a:buNone/>
            </a:pPr>
            <a:r>
              <a:rPr lang="en-US" sz="4000" dirty="0" smtClean="0">
                <a:latin typeface="Times New Roman" pitchFamily="18" charset="0"/>
                <a:cs typeface="Times New Roman" pitchFamily="18" charset="0"/>
              </a:rPr>
              <a:t>[3]  </a:t>
            </a:r>
            <a:r>
              <a:rPr lang="en-US" sz="4000" dirty="0" err="1" smtClean="0">
                <a:latin typeface="Times New Roman" pitchFamily="18" charset="0"/>
                <a:cs typeface="Times New Roman" pitchFamily="18" charset="0"/>
              </a:rPr>
              <a:t>Ferrouillat</a:t>
            </a:r>
            <a:r>
              <a:rPr lang="en-US" sz="4000" dirty="0" smtClean="0">
                <a:latin typeface="Times New Roman" pitchFamily="18" charset="0"/>
                <a:cs typeface="Times New Roman" pitchFamily="18" charset="0"/>
              </a:rPr>
              <a:t>, S., Bontemps, A., </a:t>
            </a:r>
            <a:r>
              <a:rPr lang="en-US" sz="4000" dirty="0" err="1" smtClean="0">
                <a:latin typeface="Times New Roman" pitchFamily="18" charset="0"/>
                <a:cs typeface="Times New Roman" pitchFamily="18" charset="0"/>
              </a:rPr>
              <a:t>Ribeiro</a:t>
            </a:r>
            <a:r>
              <a:rPr lang="en-US" sz="4000" dirty="0" smtClean="0">
                <a:latin typeface="Times New Roman" pitchFamily="18" charset="0"/>
                <a:cs typeface="Times New Roman" pitchFamily="18" charset="0"/>
              </a:rPr>
              <a:t>, J.-P., </a:t>
            </a:r>
            <a:r>
              <a:rPr lang="en-US" sz="4000" dirty="0" err="1" smtClean="0">
                <a:latin typeface="Times New Roman" pitchFamily="18" charset="0"/>
                <a:cs typeface="Times New Roman" pitchFamily="18" charset="0"/>
              </a:rPr>
              <a:t>Gruss</a:t>
            </a:r>
            <a:r>
              <a:rPr lang="en-US" sz="4000" dirty="0" smtClean="0">
                <a:latin typeface="Times New Roman" pitchFamily="18" charset="0"/>
                <a:cs typeface="Times New Roman" pitchFamily="18" charset="0"/>
              </a:rPr>
              <a:t>, J.-A., &amp; Soriano, O. (2011). Hydraulic and heat transfer study of SiO2/water </a:t>
            </a:r>
            <a:r>
              <a:rPr lang="en-US" sz="4000" dirty="0" err="1" smtClean="0">
                <a:latin typeface="Times New Roman" pitchFamily="18" charset="0"/>
                <a:cs typeface="Times New Roman" pitchFamily="18" charset="0"/>
              </a:rPr>
              <a:t>nanofluids</a:t>
            </a:r>
            <a:r>
              <a:rPr lang="en-US" sz="4000" dirty="0" smtClean="0">
                <a:latin typeface="Times New Roman" pitchFamily="18" charset="0"/>
                <a:cs typeface="Times New Roman" pitchFamily="18" charset="0"/>
              </a:rPr>
              <a:t> in horizontal tubes with imposed wall temperature boundary conditions. </a:t>
            </a:r>
            <a:r>
              <a:rPr lang="en-US" sz="4000" i="1" dirty="0" smtClean="0">
                <a:latin typeface="Times New Roman" pitchFamily="18" charset="0"/>
                <a:cs typeface="Times New Roman" pitchFamily="18" charset="0"/>
              </a:rPr>
              <a:t>International Journal of Heat and Fluid Flow</a:t>
            </a:r>
            <a:r>
              <a:rPr lang="en-US" sz="4000" dirty="0" smtClean="0">
                <a:latin typeface="Times New Roman" pitchFamily="18" charset="0"/>
                <a:cs typeface="Times New Roman" pitchFamily="18" charset="0"/>
              </a:rPr>
              <a:t>, </a:t>
            </a:r>
            <a:r>
              <a:rPr lang="en-US" sz="4000" i="1" dirty="0" smtClean="0">
                <a:latin typeface="Times New Roman" pitchFamily="18" charset="0"/>
                <a:cs typeface="Times New Roman" pitchFamily="18" charset="0"/>
              </a:rPr>
              <a:t>32</a:t>
            </a:r>
            <a:r>
              <a:rPr lang="en-US" sz="4000" dirty="0" smtClean="0">
                <a:latin typeface="Times New Roman" pitchFamily="18" charset="0"/>
                <a:cs typeface="Times New Roman" pitchFamily="18" charset="0"/>
              </a:rPr>
              <a:t>(2), 424–439. </a:t>
            </a:r>
            <a:r>
              <a:rPr lang="en-US" sz="4000" dirty="0" smtClean="0">
                <a:latin typeface="Times New Roman" pitchFamily="18" charset="0"/>
                <a:cs typeface="Times New Roman" pitchFamily="18" charset="0"/>
                <a:hlinkClick r:id="rId4"/>
              </a:rPr>
              <a:t>https://</a:t>
            </a:r>
            <a:r>
              <a:rPr lang="en-US" sz="4000" dirty="0" smtClean="0">
                <a:latin typeface="Times New Roman" pitchFamily="18" charset="0"/>
                <a:cs typeface="Times New Roman" pitchFamily="18" charset="0"/>
                <a:hlinkClick r:id="rId4"/>
              </a:rPr>
              <a:t>doi.org/10.1016/j.ijheatfluidflow.2011.01.003</a:t>
            </a:r>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69</a:t>
            </a:fld>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CF1652-21FF-3CDC-BD29-A4F3C3CCCBE1}"/>
              </a:ext>
            </a:extLst>
          </p:cNvPr>
          <p:cNvSpPr>
            <a:spLocks noGrp="1"/>
          </p:cNvSpPr>
          <p:nvPr>
            <p:ph type="title"/>
          </p:nvPr>
        </p:nvSpPr>
        <p:spPr>
          <a:xfrm>
            <a:off x="935854" y="229781"/>
            <a:ext cx="9859392" cy="480434"/>
          </a:xfrm>
        </p:spPr>
        <p:txBody>
          <a:bodyPr>
            <a:noAutofit/>
          </a:bodyPr>
          <a:lstStyle/>
          <a:p>
            <a:r>
              <a:rPr lang="en-IN" sz="3200" b="1" dirty="0">
                <a:latin typeface="Times New Roman" panose="02020603050405020304" pitchFamily="18" charset="0"/>
                <a:cs typeface="Times New Roman" panose="02020603050405020304" pitchFamily="18" charset="0"/>
              </a:rPr>
              <a:t>Literature Review:</a:t>
            </a:r>
            <a:endParaRPr lang="en-IN" sz="3200" dirty="0"/>
          </a:p>
        </p:txBody>
      </p:sp>
      <p:sp>
        <p:nvSpPr>
          <p:cNvPr id="4" name="Slide Number Placeholder 3">
            <a:extLst>
              <a:ext uri="{FF2B5EF4-FFF2-40B4-BE49-F238E27FC236}">
                <a16:creationId xmlns="" xmlns:a16="http://schemas.microsoft.com/office/drawing/2014/main" id="{89193451-D0F8-3B15-3871-0EBC5EC9C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7</a:t>
            </a:fld>
            <a:endParaRPr lang="en-IN"/>
          </a:p>
        </p:txBody>
      </p:sp>
      <p:graphicFrame>
        <p:nvGraphicFramePr>
          <p:cNvPr id="5" name="Table 5">
            <a:extLst>
              <a:ext uri="{FF2B5EF4-FFF2-40B4-BE49-F238E27FC236}">
                <a16:creationId xmlns="" xmlns:a16="http://schemas.microsoft.com/office/drawing/2014/main" id="{F9B716C8-60C3-137E-20F4-19E307E2C90E}"/>
              </a:ext>
            </a:extLst>
          </p:cNvPr>
          <p:cNvGraphicFramePr>
            <a:graphicFrameLocks noGrp="1"/>
          </p:cNvGraphicFramePr>
          <p:nvPr>
            <p:extLst>
              <p:ext uri="{D42A27DB-BD31-4B8C-83A1-F6EECF244321}">
                <p14:modId xmlns="" xmlns:p14="http://schemas.microsoft.com/office/powerpoint/2010/main" val="2594116148"/>
              </p:ext>
            </p:extLst>
          </p:nvPr>
        </p:nvGraphicFramePr>
        <p:xfrm>
          <a:off x="843379" y="985737"/>
          <a:ext cx="10510421" cy="6069202"/>
        </p:xfrm>
        <a:graphic>
          <a:graphicData uri="http://schemas.openxmlformats.org/drawingml/2006/table">
            <a:tbl>
              <a:tblPr firstRow="1" bandRow="1">
                <a:tableStyleId>{5C22544A-7EE6-4342-B048-85BDC9FD1C3A}</a:tableStyleId>
              </a:tblPr>
              <a:tblGrid>
                <a:gridCol w="2623721">
                  <a:extLst>
                    <a:ext uri="{9D8B030D-6E8A-4147-A177-3AD203B41FA5}">
                      <a16:colId xmlns="" xmlns:a16="http://schemas.microsoft.com/office/drawing/2014/main" val="855067564"/>
                    </a:ext>
                  </a:extLst>
                </a:gridCol>
                <a:gridCol w="2628900">
                  <a:extLst>
                    <a:ext uri="{9D8B030D-6E8A-4147-A177-3AD203B41FA5}">
                      <a16:colId xmlns="" xmlns:a16="http://schemas.microsoft.com/office/drawing/2014/main" val="1909773633"/>
                    </a:ext>
                  </a:extLst>
                </a:gridCol>
                <a:gridCol w="2628900">
                  <a:extLst>
                    <a:ext uri="{9D8B030D-6E8A-4147-A177-3AD203B41FA5}">
                      <a16:colId xmlns="" xmlns:a16="http://schemas.microsoft.com/office/drawing/2014/main" val="1131709314"/>
                    </a:ext>
                  </a:extLst>
                </a:gridCol>
                <a:gridCol w="2628900">
                  <a:extLst>
                    <a:ext uri="{9D8B030D-6E8A-4147-A177-3AD203B41FA5}">
                      <a16:colId xmlns="" xmlns:a16="http://schemas.microsoft.com/office/drawing/2014/main" val="1226661220"/>
                    </a:ext>
                  </a:extLst>
                </a:gridCol>
              </a:tblGrid>
              <a:tr h="460882">
                <a:tc>
                  <a:txBody>
                    <a:bodyPr/>
                    <a:lstStyle/>
                    <a:p>
                      <a:pPr algn="ctr"/>
                      <a:r>
                        <a:rPr lang="en-US" sz="1600" dirty="0" smtClean="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Times New Roman" panose="02020603050405020304" pitchFamily="18" charset="0"/>
                          <a:cs typeface="Times New Roman" panose="02020603050405020304" pitchFamily="18" charset="0"/>
                        </a:rPr>
                        <a:t>Flow passage</a:t>
                      </a:r>
                    </a:p>
                  </a:txBody>
                  <a:tcPr/>
                </a:tc>
                <a:tc>
                  <a:txBody>
                    <a:bodyPr/>
                    <a:lstStyle/>
                    <a:p>
                      <a:pPr algn="ctr"/>
                      <a:r>
                        <a:rPr lang="en-IN" sz="1600" dirty="0">
                          <a:latin typeface="Times New Roman" panose="02020603050405020304" pitchFamily="18" charset="0"/>
                          <a:cs typeface="Times New Roman" panose="02020603050405020304" pitchFamily="18" charset="0"/>
                        </a:rPr>
                        <a:t>Type of Nanofluid </a:t>
                      </a:r>
                    </a:p>
                  </a:txBody>
                  <a:tcPr/>
                </a:tc>
                <a:tc>
                  <a:txBody>
                    <a:bodyPr/>
                    <a:lstStyle/>
                    <a:p>
                      <a:pPr algn="ctr"/>
                      <a:r>
                        <a:rPr lang="en-IN" sz="1600" dirty="0">
                          <a:latin typeface="Times New Roman" panose="02020603050405020304" pitchFamily="18" charset="0"/>
                          <a:cs typeface="Times New Roman" panose="02020603050405020304" pitchFamily="18" charset="0"/>
                        </a:rPr>
                        <a:t>Outcomes</a:t>
                      </a:r>
                    </a:p>
                  </a:txBody>
                  <a:tcPr/>
                </a:tc>
                <a:extLst>
                  <a:ext uri="{0D108BD9-81ED-4DB2-BD59-A6C34878D82A}">
                    <a16:rowId xmlns="" xmlns:a16="http://schemas.microsoft.com/office/drawing/2014/main" val="2217782125"/>
                  </a:ext>
                </a:extLst>
              </a:tr>
              <a:tr h="1045329">
                <a:tc>
                  <a:txBody>
                    <a:bodyPr/>
                    <a:lstStyle/>
                    <a:p>
                      <a:pPr algn="ctr"/>
                      <a:r>
                        <a:rPr lang="en-US" sz="1400" b="0" i="0" u="none" strike="noStrike" cap="none" dirty="0" err="1" smtClean="0">
                          <a:solidFill>
                            <a:schemeClr val="dk1"/>
                          </a:solidFill>
                          <a:latin typeface="+mn-lt"/>
                          <a:ea typeface="+mn-ea"/>
                          <a:cs typeface="+mn-cs"/>
                          <a:sym typeface="Arial"/>
                        </a:rPr>
                        <a:t>Ferrouillat</a:t>
                      </a:r>
                      <a:r>
                        <a:rPr lang="en-US" sz="1400" b="0" i="0" u="none" strike="noStrike" cap="none" dirty="0" smtClean="0">
                          <a:solidFill>
                            <a:schemeClr val="dk1"/>
                          </a:solidFill>
                          <a:latin typeface="+mn-lt"/>
                          <a:ea typeface="+mn-ea"/>
                          <a:cs typeface="+mn-cs"/>
                          <a:sym typeface="Arial"/>
                        </a:rPr>
                        <a:t>, S., Bontemps, A., </a:t>
                      </a:r>
                      <a:r>
                        <a:rPr lang="en-US" sz="1400" b="0" i="0" u="none" strike="noStrike" cap="none" dirty="0" err="1" smtClean="0">
                          <a:solidFill>
                            <a:schemeClr val="dk1"/>
                          </a:solidFill>
                          <a:latin typeface="+mn-lt"/>
                          <a:ea typeface="+mn-ea"/>
                          <a:cs typeface="+mn-cs"/>
                          <a:sym typeface="Arial"/>
                        </a:rPr>
                        <a:t>Ribeiro</a:t>
                      </a:r>
                      <a:r>
                        <a:rPr lang="en-US" sz="1400" b="0" i="0" u="none" strike="noStrike" cap="none" dirty="0" smtClean="0">
                          <a:solidFill>
                            <a:schemeClr val="dk1"/>
                          </a:solidFill>
                          <a:latin typeface="+mn-lt"/>
                          <a:ea typeface="+mn-ea"/>
                          <a:cs typeface="+mn-cs"/>
                          <a:sym typeface="Arial"/>
                        </a:rPr>
                        <a:t>, J. P., </a:t>
                      </a:r>
                      <a:r>
                        <a:rPr lang="en-US" sz="1400" b="0" i="0" u="none" strike="noStrike" cap="none" dirty="0" err="1" smtClean="0">
                          <a:solidFill>
                            <a:schemeClr val="dk1"/>
                          </a:solidFill>
                          <a:latin typeface="+mn-lt"/>
                          <a:ea typeface="+mn-ea"/>
                          <a:cs typeface="+mn-cs"/>
                          <a:sym typeface="Arial"/>
                        </a:rPr>
                        <a:t>Gruss</a:t>
                      </a:r>
                      <a:r>
                        <a:rPr lang="en-US" sz="1400" b="0" i="0" u="none" strike="noStrike" cap="none" dirty="0" smtClean="0">
                          <a:solidFill>
                            <a:schemeClr val="dk1"/>
                          </a:solidFill>
                          <a:latin typeface="+mn-lt"/>
                          <a:ea typeface="+mn-ea"/>
                          <a:cs typeface="+mn-cs"/>
                          <a:sym typeface="Arial"/>
                        </a:rPr>
                        <a:t>, J. A., &amp; Soriano, O. (2011)</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circular tube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CuO</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Both theoretical and experimental results indicate that heat-transfer coefficients increase with nanoparticle concentration as well as the Peclet number.</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90846300"/>
                  </a:ext>
                </a:extLst>
              </a:tr>
              <a:tr h="1045329">
                <a:tc>
                  <a:txBody>
                    <a:bodyPr/>
                    <a:lstStyle/>
                    <a:p>
                      <a:pPr algn="ctr"/>
                      <a:r>
                        <a:rPr lang="en-US" sz="1400" b="0" i="0" u="none" strike="noStrike" cap="none" dirty="0" smtClean="0">
                          <a:solidFill>
                            <a:schemeClr val="dk1"/>
                          </a:solidFill>
                          <a:latin typeface="+mn-lt"/>
                          <a:ea typeface="+mn-ea"/>
                          <a:cs typeface="+mn-cs"/>
                          <a:sym typeface="Arial"/>
                        </a:rPr>
                        <a:t>Mohammed, H. A., Om, N. I., </a:t>
                      </a:r>
                      <a:r>
                        <a:rPr lang="en-US" sz="1400" b="0" i="0" u="none" strike="noStrike" cap="none" dirty="0" err="1" smtClean="0">
                          <a:solidFill>
                            <a:schemeClr val="dk1"/>
                          </a:solidFill>
                          <a:latin typeface="+mn-lt"/>
                          <a:ea typeface="+mn-ea"/>
                          <a:cs typeface="+mn-cs"/>
                          <a:sym typeface="Arial"/>
                        </a:rPr>
                        <a:t>Shuaib</a:t>
                      </a:r>
                      <a:r>
                        <a:rPr lang="en-US" sz="1400" b="0" i="0" u="none" strike="noStrike" cap="none" dirty="0" smtClean="0">
                          <a:solidFill>
                            <a:schemeClr val="dk1"/>
                          </a:solidFill>
                          <a:latin typeface="+mn-lt"/>
                          <a:ea typeface="+mn-ea"/>
                          <a:cs typeface="+mn-cs"/>
                          <a:sym typeface="Arial"/>
                        </a:rPr>
                        <a:t>, N. H., Hussein, A. K., &amp; </a:t>
                      </a:r>
                      <a:r>
                        <a:rPr lang="en-US" sz="1400" b="0" i="0" u="none" strike="noStrike" cap="none" dirty="0" err="1" smtClean="0">
                          <a:solidFill>
                            <a:schemeClr val="dk1"/>
                          </a:solidFill>
                          <a:latin typeface="+mn-lt"/>
                          <a:ea typeface="+mn-ea"/>
                          <a:cs typeface="+mn-cs"/>
                          <a:sym typeface="Arial"/>
                        </a:rPr>
                        <a:t>Saidur</a:t>
                      </a:r>
                      <a:r>
                        <a:rPr lang="en-US" sz="1400" b="0" i="0" u="none" strike="noStrike" cap="none" dirty="0" smtClean="0">
                          <a:solidFill>
                            <a:schemeClr val="dk1"/>
                          </a:solidFill>
                          <a:latin typeface="+mn-lt"/>
                          <a:ea typeface="+mn-ea"/>
                          <a:cs typeface="+mn-cs"/>
                          <a:sym typeface="Arial"/>
                        </a:rPr>
                        <a:t>, R. (2011).</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Equilateral triangular duct</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Au , SiO2/water </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nanofluid </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smtClean="0">
                          <a:solidFill>
                            <a:schemeClr val="dk1"/>
                          </a:solidFill>
                          <a:latin typeface="Times New Roman" pitchFamily="18" charset="0"/>
                          <a:ea typeface="+mn-ea"/>
                          <a:cs typeface="Times New Roman" pitchFamily="18" charset="0"/>
                          <a:sym typeface="Arial"/>
                        </a:rPr>
                        <a:t>. It is found that </a:t>
                      </a:r>
                      <a:r>
                        <a:rPr lang="en-US" sz="1400" b="0" i="0" u="none" strike="noStrike" cap="none" dirty="0" err="1" smtClean="0">
                          <a:solidFill>
                            <a:schemeClr val="dk1"/>
                          </a:solidFill>
                          <a:latin typeface="Times New Roman" pitchFamily="18" charset="0"/>
                          <a:ea typeface="+mn-ea"/>
                          <a:cs typeface="Times New Roman" pitchFamily="18" charset="0"/>
                          <a:sym typeface="Arial"/>
                        </a:rPr>
                        <a:t>SiO</a:t>
                      </a:r>
                      <a:r>
                        <a:rPr lang="en-US" sz="1400" b="0" i="0" u="none" strike="noStrike" cap="none" dirty="0" smtClean="0">
                          <a:solidFill>
                            <a:schemeClr val="dk1"/>
                          </a:solidFill>
                          <a:latin typeface="Times New Roman" pitchFamily="18" charset="0"/>
                          <a:ea typeface="+mn-ea"/>
                          <a:cs typeface="Times New Roman" pitchFamily="18" charset="0"/>
                          <a:sym typeface="Arial"/>
                        </a:rPr>
                        <a:t> 2 </a:t>
                      </a:r>
                      <a:r>
                        <a:rPr lang="en-US" sz="1400" b="0" i="0" u="none" strike="noStrike" cap="none" dirty="0" err="1" smtClean="0">
                          <a:solidFill>
                            <a:schemeClr val="dk1"/>
                          </a:solidFill>
                          <a:latin typeface="Times New Roman" pitchFamily="18" charset="0"/>
                          <a:ea typeface="+mn-ea"/>
                          <a:cs typeface="Times New Roman" pitchFamily="18" charset="0"/>
                          <a:sym typeface="Arial"/>
                        </a:rPr>
                        <a:t>nanofluid</a:t>
                      </a:r>
                      <a:r>
                        <a:rPr lang="en-US" sz="1400" b="0" i="0" u="none" strike="noStrike" cap="none" dirty="0" smtClean="0">
                          <a:solidFill>
                            <a:schemeClr val="dk1"/>
                          </a:solidFill>
                          <a:latin typeface="Times New Roman" pitchFamily="18" charset="0"/>
                          <a:ea typeface="+mn-ea"/>
                          <a:cs typeface="Times New Roman" pitchFamily="18" charset="0"/>
                          <a:sym typeface="Arial"/>
                        </a:rPr>
                        <a:t> has the highest </a:t>
                      </a:r>
                      <a:r>
                        <a:rPr lang="en-US" sz="1400" b="0" i="0" u="none" strike="noStrike" cap="none" dirty="0" err="1" smtClean="0">
                          <a:solidFill>
                            <a:schemeClr val="dk1"/>
                          </a:solidFill>
                          <a:latin typeface="Times New Roman" pitchFamily="18" charset="0"/>
                          <a:ea typeface="+mn-ea"/>
                          <a:cs typeface="Times New Roman" pitchFamily="18" charset="0"/>
                          <a:sym typeface="Arial"/>
                        </a:rPr>
                        <a:t>Nusselt</a:t>
                      </a:r>
                      <a:r>
                        <a:rPr lang="en-US" sz="1400" b="0" i="0" u="none" strike="noStrike" cap="none" dirty="0" smtClean="0">
                          <a:solidFill>
                            <a:schemeClr val="dk1"/>
                          </a:solidFill>
                          <a:latin typeface="Times New Roman" pitchFamily="18" charset="0"/>
                          <a:ea typeface="+mn-ea"/>
                          <a:cs typeface="Times New Roman" pitchFamily="18" charset="0"/>
                          <a:sym typeface="Arial"/>
                        </a:rPr>
                        <a:t> number while Au </a:t>
                      </a:r>
                      <a:r>
                        <a:rPr lang="en-US" sz="1400" b="0" i="0" u="none" strike="noStrike" cap="none" dirty="0" err="1" smtClean="0">
                          <a:solidFill>
                            <a:schemeClr val="dk1"/>
                          </a:solidFill>
                          <a:latin typeface="Times New Roman" pitchFamily="18" charset="0"/>
                          <a:ea typeface="+mn-ea"/>
                          <a:cs typeface="Times New Roman" pitchFamily="18" charset="0"/>
                          <a:sym typeface="Arial"/>
                        </a:rPr>
                        <a:t>nanofluid</a:t>
                      </a:r>
                      <a:r>
                        <a:rPr lang="en-US" sz="1400" b="0" i="0" u="none" strike="noStrike" cap="none" dirty="0" smtClean="0">
                          <a:solidFill>
                            <a:schemeClr val="dk1"/>
                          </a:solidFill>
                          <a:latin typeface="Times New Roman" pitchFamily="18" charset="0"/>
                          <a:ea typeface="+mn-ea"/>
                          <a:cs typeface="Times New Roman" pitchFamily="18" charset="0"/>
                          <a:sym typeface="Arial"/>
                        </a:rPr>
                        <a:t> has the lowest </a:t>
                      </a:r>
                      <a:r>
                        <a:rPr lang="en-US" sz="1400" b="0" i="0" u="none" strike="noStrike" cap="none" dirty="0" err="1" smtClean="0">
                          <a:solidFill>
                            <a:schemeClr val="dk1"/>
                          </a:solidFill>
                          <a:latin typeface="Times New Roman" pitchFamily="18" charset="0"/>
                          <a:ea typeface="+mn-ea"/>
                          <a:cs typeface="Times New Roman" pitchFamily="18" charset="0"/>
                          <a:sym typeface="Arial"/>
                        </a:rPr>
                        <a:t>Nusselt</a:t>
                      </a:r>
                      <a:r>
                        <a:rPr lang="en-US" sz="1400" b="0" i="0" u="none" strike="noStrike" cap="none" dirty="0" smtClean="0">
                          <a:solidFill>
                            <a:schemeClr val="dk1"/>
                          </a:solidFill>
                          <a:latin typeface="Times New Roman" pitchFamily="18" charset="0"/>
                          <a:ea typeface="+mn-ea"/>
                          <a:cs typeface="Times New Roman" pitchFamily="18" charset="0"/>
                          <a:sym typeface="Arial"/>
                        </a:rPr>
                        <a:t> number among other </a:t>
                      </a:r>
                      <a:r>
                        <a:rPr lang="en-US" sz="1400" b="0" i="0" u="none" strike="noStrike" cap="none" dirty="0" err="1" smtClean="0">
                          <a:solidFill>
                            <a:schemeClr val="dk1"/>
                          </a:solidFill>
                          <a:latin typeface="Times New Roman" pitchFamily="18" charset="0"/>
                          <a:ea typeface="+mn-ea"/>
                          <a:cs typeface="Times New Roman" pitchFamily="18" charset="0"/>
                          <a:sym typeface="Arial"/>
                        </a:rPr>
                        <a:t>nanofluids</a:t>
                      </a:r>
                      <a:r>
                        <a:rPr lang="en-US" sz="1400" b="0" i="0" u="none" strike="noStrike" cap="none" dirty="0" smtClean="0">
                          <a:solidFill>
                            <a:schemeClr val="dk1"/>
                          </a:solidFill>
                          <a:latin typeface="Times New Roman" pitchFamily="18" charset="0"/>
                          <a:ea typeface="+mn-ea"/>
                          <a:cs typeface="Times New Roman" pitchFamily="18" charset="0"/>
                          <a:sym typeface="Arial"/>
                        </a:rPr>
                        <a:t>. The apex angle of the triangular duct has remarkable influence on the </a:t>
                      </a:r>
                      <a:r>
                        <a:rPr lang="en-US" sz="1400" b="0" i="0" u="none" strike="noStrike" cap="none" dirty="0" err="1" smtClean="0">
                          <a:solidFill>
                            <a:schemeClr val="dk1"/>
                          </a:solidFill>
                          <a:latin typeface="Times New Roman" pitchFamily="18" charset="0"/>
                          <a:ea typeface="+mn-ea"/>
                          <a:cs typeface="Times New Roman" pitchFamily="18" charset="0"/>
                          <a:sym typeface="Arial"/>
                        </a:rPr>
                        <a:t>Nusselt</a:t>
                      </a:r>
                      <a:r>
                        <a:rPr lang="en-US" sz="1400" b="0" i="0" u="none" strike="noStrike" cap="none" dirty="0" smtClean="0">
                          <a:solidFill>
                            <a:schemeClr val="dk1"/>
                          </a:solidFill>
                          <a:latin typeface="Times New Roman" pitchFamily="18" charset="0"/>
                          <a:ea typeface="+mn-ea"/>
                          <a:cs typeface="Times New Roman" pitchFamily="18" charset="0"/>
                          <a:sym typeface="Arial"/>
                        </a:rPr>
                        <a:t> number. An increasing of the duct apex angle decreases the </a:t>
                      </a:r>
                      <a:r>
                        <a:rPr lang="en-US" sz="1400" b="0" i="0" u="none" strike="noStrike" cap="none" dirty="0" err="1" smtClean="0">
                          <a:solidFill>
                            <a:schemeClr val="dk1"/>
                          </a:solidFill>
                          <a:latin typeface="Times New Roman" pitchFamily="18" charset="0"/>
                          <a:ea typeface="+mn-ea"/>
                          <a:cs typeface="Times New Roman" pitchFamily="18" charset="0"/>
                          <a:sym typeface="Arial"/>
                        </a:rPr>
                        <a:t>Nusselt</a:t>
                      </a:r>
                      <a:r>
                        <a:rPr lang="en-US" sz="1400" b="0" i="0" u="none" strike="noStrike" cap="none" dirty="0" smtClean="0">
                          <a:solidFill>
                            <a:schemeClr val="dk1"/>
                          </a:solidFill>
                          <a:latin typeface="Times New Roman" pitchFamily="18" charset="0"/>
                          <a:ea typeface="+mn-ea"/>
                          <a:cs typeface="Times New Roman" pitchFamily="18" charset="0"/>
                          <a:sym typeface="Arial"/>
                        </a:rPr>
                        <a:t> number value. </a:t>
                      </a:r>
                      <a:endParaRPr lang="en-IN" sz="1400" dirty="0">
                        <a:latin typeface="Times New Roman" pitchFamily="18" charset="0"/>
                        <a:cs typeface="Times New Roman" pitchFamily="18" charset="0"/>
                      </a:endParaRPr>
                    </a:p>
                  </a:txBody>
                  <a:tcPr/>
                </a:tc>
                <a:extLst>
                  <a:ext uri="{0D108BD9-81ED-4DB2-BD59-A6C34878D82A}">
                    <a16:rowId xmlns="" xmlns:a16="http://schemas.microsoft.com/office/drawing/2014/main" val="181600445"/>
                  </a:ext>
                </a:extLst>
              </a:tr>
              <a:tr h="1045329">
                <a:tc>
                  <a:txBody>
                    <a:bodyPr/>
                    <a:lstStyle/>
                    <a:p>
                      <a:pPr algn="ctr"/>
                      <a:r>
                        <a:rPr lang="en-US" sz="1400" b="0" i="0" u="none" strike="noStrike" cap="none" dirty="0" smtClean="0">
                          <a:solidFill>
                            <a:schemeClr val="dk1"/>
                          </a:solidFill>
                          <a:latin typeface="+mn-lt"/>
                          <a:ea typeface="+mn-ea"/>
                          <a:cs typeface="+mn-cs"/>
                          <a:sym typeface="Arial"/>
                        </a:rPr>
                        <a:t>Hanks, R. W., &amp; Cope, R. C. (1970).</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dk1"/>
                          </a:solidFill>
                          <a:latin typeface="Times New Roman" pitchFamily="18" charset="0"/>
                          <a:ea typeface="+mn-ea"/>
                          <a:cs typeface="Times New Roman" pitchFamily="18" charset="0"/>
                          <a:sym typeface="Arial"/>
                        </a:rPr>
                        <a:t>isosceles triangular cross section</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water </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smtClean="0">
                          <a:solidFill>
                            <a:schemeClr val="dk1"/>
                          </a:solidFill>
                          <a:latin typeface="Times New Roman" pitchFamily="18" charset="0"/>
                          <a:ea typeface="+mn-ea"/>
                          <a:cs typeface="Times New Roman" pitchFamily="18" charset="0"/>
                          <a:sym typeface="Arial"/>
                        </a:rPr>
                        <a:t>for the case of steady, isothermal, fully developed flow of Newtonian fluids in straight ducts of constant isosceles triangular cross section., the simultaneous existence of macroscopically large stable regions of laminar and turbulent flow are predicted to occur during the transition phenomenon</a:t>
                      </a:r>
                      <a:r>
                        <a:rPr lang="en-US" sz="1400" b="0" i="0" u="none" strike="noStrike" cap="none" dirty="0" smtClean="0">
                          <a:solidFill>
                            <a:schemeClr val="dk1"/>
                          </a:solidFill>
                          <a:effectLst/>
                          <a:latin typeface="Times New Roman" pitchFamily="18" charset="0"/>
                          <a:ea typeface="+mn-ea"/>
                          <a:cs typeface="Times New Roman" pitchFamily="18" charset="0"/>
                          <a:sym typeface="Arial"/>
                        </a:rPr>
                        <a:t>.</a:t>
                      </a:r>
                      <a:endParaRPr lang="en-IN" sz="1400" dirty="0">
                        <a:latin typeface="Times New Roman" pitchFamily="18" charset="0"/>
                        <a:cs typeface="Times New Roman" pitchFamily="18" charset="0"/>
                      </a:endParaRPr>
                    </a:p>
                  </a:txBody>
                  <a:tcPr/>
                </a:tc>
                <a:extLst>
                  <a:ext uri="{0D108BD9-81ED-4DB2-BD59-A6C34878D82A}">
                    <a16:rowId xmlns="" xmlns:a16="http://schemas.microsoft.com/office/drawing/2014/main" val="3569361384"/>
                  </a:ext>
                </a:extLst>
              </a:tr>
            </a:tbl>
          </a:graphicData>
        </a:graphic>
      </p:graphicFrame>
    </p:spTree>
    <p:extLst>
      <p:ext uri="{BB962C8B-B14F-4D97-AF65-F5344CB8AC3E}">
        <p14:creationId xmlns="" xmlns:p14="http://schemas.microsoft.com/office/powerpoint/2010/main" val="21692963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533400"/>
            <a:ext cx="10515600" cy="6134100"/>
          </a:xfrm>
        </p:spPr>
        <p:txBody>
          <a:bodyPr>
            <a:normAutofit fontScale="92500" lnSpcReduction="10000"/>
          </a:bodyPr>
          <a:lstStyle/>
          <a:p>
            <a:pPr>
              <a:buNone/>
            </a:pPr>
            <a:r>
              <a:rPr lang="en-US" sz="2400" dirty="0" smtClean="0">
                <a:latin typeface="Times New Roman" pitchFamily="18" charset="0"/>
                <a:cs typeface="Times New Roman" pitchFamily="18" charset="0"/>
              </a:rPr>
              <a:t>[4] Hanks</a:t>
            </a:r>
            <a:r>
              <a:rPr lang="en-US" sz="2400" dirty="0" smtClean="0">
                <a:latin typeface="Times New Roman" pitchFamily="18" charset="0"/>
                <a:cs typeface="Times New Roman" pitchFamily="18" charset="0"/>
              </a:rPr>
              <a:t>, R. W., &amp; Cope, R. C. (1970). Laminar-turbulent transitional flow phenomena </a:t>
            </a:r>
            <a:r>
              <a:rPr lang="en-US" sz="2400" dirty="0" smtClean="0">
                <a:latin typeface="Times New Roman" pitchFamily="18" charset="0"/>
                <a:cs typeface="Times New Roman" pitchFamily="18" charset="0"/>
              </a:rPr>
              <a:t>in isosceles </a:t>
            </a:r>
            <a:r>
              <a:rPr lang="en-US" sz="2400" dirty="0" smtClean="0">
                <a:latin typeface="Times New Roman" pitchFamily="18" charset="0"/>
                <a:cs typeface="Times New Roman" pitchFamily="18" charset="0"/>
              </a:rPr>
              <a:t>triangular cross-section ducts. </a:t>
            </a:r>
            <a:r>
              <a:rPr lang="en-US" sz="2400" i="1" dirty="0" err="1" smtClean="0">
                <a:latin typeface="Times New Roman" pitchFamily="18" charset="0"/>
                <a:cs typeface="Times New Roman" pitchFamily="18" charset="0"/>
              </a:rPr>
              <a:t>AIChE</a:t>
            </a:r>
            <a:r>
              <a:rPr lang="en-US" sz="2400" i="1" dirty="0" smtClean="0">
                <a:latin typeface="Times New Roman" pitchFamily="18" charset="0"/>
                <a:cs typeface="Times New Roman" pitchFamily="18" charset="0"/>
              </a:rPr>
              <a:t> Journal. American Institute of Chemical Engineers</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16</a:t>
            </a:r>
            <a:r>
              <a:rPr lang="en-US" sz="2400" dirty="0" smtClean="0">
                <a:latin typeface="Times New Roman" pitchFamily="18" charset="0"/>
                <a:cs typeface="Times New Roman" pitchFamily="18" charset="0"/>
              </a:rPr>
              <a:t>(4), 528–535. https://doi.org/10.1002/aic.690160405</a:t>
            </a:r>
          </a:p>
          <a:p>
            <a:pPr>
              <a:buNone/>
            </a:pPr>
            <a:r>
              <a:rPr lang="en-US" sz="2400" dirty="0" smtClean="0">
                <a:latin typeface="Times New Roman" pitchFamily="18" charset="0"/>
                <a:cs typeface="Times New Roman" pitchFamily="18" charset="0"/>
              </a:rPr>
              <a:t>[5] Mohammed</a:t>
            </a:r>
            <a:r>
              <a:rPr lang="en-US" sz="2400" dirty="0" smtClean="0">
                <a:latin typeface="Times New Roman" pitchFamily="18" charset="0"/>
                <a:cs typeface="Times New Roman" pitchFamily="18" charset="0"/>
              </a:rPr>
              <a:t>, H. A., Om, N. I., </a:t>
            </a:r>
            <a:r>
              <a:rPr lang="en-US" sz="2400" dirty="0" err="1" smtClean="0">
                <a:latin typeface="Times New Roman" pitchFamily="18" charset="0"/>
                <a:cs typeface="Times New Roman" pitchFamily="18" charset="0"/>
              </a:rPr>
              <a:t>Shuaib</a:t>
            </a:r>
            <a:r>
              <a:rPr lang="en-US" sz="2400" dirty="0" smtClean="0">
                <a:latin typeface="Times New Roman" pitchFamily="18" charset="0"/>
                <a:cs typeface="Times New Roman" pitchFamily="18" charset="0"/>
              </a:rPr>
              <a:t>, N. H., Hussein, A. K., &amp; </a:t>
            </a:r>
            <a:r>
              <a:rPr lang="en-US" sz="2400" dirty="0" err="1" smtClean="0">
                <a:latin typeface="Times New Roman" pitchFamily="18" charset="0"/>
                <a:cs typeface="Times New Roman" pitchFamily="18" charset="0"/>
              </a:rPr>
              <a:t>Saidur</a:t>
            </a:r>
            <a:r>
              <a:rPr lang="en-US" sz="2400" dirty="0" smtClean="0">
                <a:latin typeface="Times New Roman" pitchFamily="18" charset="0"/>
                <a:cs typeface="Times New Roman" pitchFamily="18" charset="0"/>
              </a:rPr>
              <a:t>, R. (2011). The application of </a:t>
            </a:r>
            <a:r>
              <a:rPr lang="en-US" sz="2400" dirty="0" err="1" smtClean="0">
                <a:latin typeface="Times New Roman" pitchFamily="18" charset="0"/>
                <a:cs typeface="Times New Roman" pitchFamily="18" charset="0"/>
              </a:rPr>
              <a:t>nanofluids</a:t>
            </a:r>
            <a:r>
              <a:rPr lang="en-US" sz="2400" dirty="0" smtClean="0">
                <a:latin typeface="Times New Roman" pitchFamily="18" charset="0"/>
                <a:cs typeface="Times New Roman" pitchFamily="18" charset="0"/>
              </a:rPr>
              <a:t> on three dimensional mixed convection heat transfer in equilateral triangular duct. </a:t>
            </a:r>
            <a:r>
              <a:rPr lang="en-US" sz="2400" i="1" dirty="0" smtClean="0">
                <a:latin typeface="Times New Roman" pitchFamily="18" charset="0"/>
                <a:cs typeface="Times New Roman" pitchFamily="18" charset="0"/>
              </a:rPr>
              <a:t>Heat and Technology</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29</a:t>
            </a:r>
            <a:r>
              <a:rPr lang="en-US" sz="2400" dirty="0" smtClean="0">
                <a:latin typeface="Times New Roman" pitchFamily="18" charset="0"/>
                <a:cs typeface="Times New Roman" pitchFamily="18" charset="0"/>
              </a:rPr>
              <a:t>(2), 3–12. https://eprints.um.edu.my/6691/</a:t>
            </a:r>
          </a:p>
          <a:p>
            <a:pPr>
              <a:buNone/>
            </a:pPr>
            <a:r>
              <a:rPr lang="en-US" sz="2400" dirty="0" smtClean="0">
                <a:latin typeface="Times New Roman" pitchFamily="18" charset="0"/>
                <a:cs typeface="Times New Roman" pitchFamily="18" charset="0"/>
              </a:rPr>
              <a:t>[6] Montgomery</a:t>
            </a:r>
            <a:r>
              <a:rPr lang="en-US" sz="2400" dirty="0" smtClean="0">
                <a:latin typeface="Times New Roman" pitchFamily="18" charset="0"/>
                <a:cs typeface="Times New Roman" pitchFamily="18" charset="0"/>
              </a:rPr>
              <a:t>, S. R., &amp; </a:t>
            </a:r>
            <a:r>
              <a:rPr lang="en-US" sz="2400" dirty="0" err="1" smtClean="0">
                <a:latin typeface="Times New Roman" pitchFamily="18" charset="0"/>
                <a:cs typeface="Times New Roman" pitchFamily="18" charset="0"/>
              </a:rPr>
              <a:t>Wibulsvas</a:t>
            </a:r>
            <a:r>
              <a:rPr lang="en-US" sz="2400" dirty="0" smtClean="0">
                <a:latin typeface="Times New Roman" pitchFamily="18" charset="0"/>
                <a:cs typeface="Times New Roman" pitchFamily="18" charset="0"/>
              </a:rPr>
              <a:t>, P. (2019). Laminar flow heat-transfer in ducts of rectangular cross-section. </a:t>
            </a:r>
            <a:r>
              <a:rPr lang="en-US" sz="2400" i="1" dirty="0" smtClean="0">
                <a:latin typeface="Times New Roman" pitchFamily="18" charset="0"/>
                <a:cs typeface="Times New Roman" pitchFamily="18" charset="0"/>
              </a:rPr>
              <a:t>Proceeding of International Heat Transfer Conference 3</a:t>
            </a:r>
            <a:r>
              <a:rPr lang="en-US" sz="2400" dirty="0" smtClean="0">
                <a:latin typeface="Times New Roman" pitchFamily="18" charset="0"/>
                <a:cs typeface="Times New Roman" pitchFamily="18" charset="0"/>
              </a:rPr>
              <a:t>.</a:t>
            </a:r>
          </a:p>
          <a:p>
            <a:pPr>
              <a:buNone/>
            </a:pPr>
            <a:r>
              <a:rPr lang="en-US" sz="2400" dirty="0" smtClean="0">
                <a:latin typeface="Times New Roman" pitchFamily="18" charset="0"/>
                <a:cs typeface="Times New Roman" pitchFamily="18" charset="0"/>
              </a:rPr>
              <a:t>[7] </a:t>
            </a:r>
            <a:r>
              <a:rPr lang="en-US" sz="2400" dirty="0" err="1" smtClean="0">
                <a:latin typeface="Times New Roman" pitchFamily="18" charset="0"/>
                <a:cs typeface="Times New Roman" pitchFamily="18" charset="0"/>
              </a:rPr>
              <a:t>Xuan</a:t>
            </a:r>
            <a:r>
              <a:rPr lang="en-US" sz="2400" dirty="0" smtClean="0">
                <a:latin typeface="Times New Roman" pitchFamily="18" charset="0"/>
                <a:cs typeface="Times New Roman" pitchFamily="18" charset="0"/>
              </a:rPr>
              <a:t>, Y., &amp; Li, Q. (2000). Heat transfer enhancement of </a:t>
            </a:r>
            <a:r>
              <a:rPr lang="en-US" sz="2400" dirty="0" err="1" smtClean="0">
                <a:latin typeface="Times New Roman" pitchFamily="18" charset="0"/>
                <a:cs typeface="Times New Roman" pitchFamily="18" charset="0"/>
              </a:rPr>
              <a:t>nanofluids</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International Journal of Heat and Fluid Flow</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21</a:t>
            </a:r>
            <a:r>
              <a:rPr lang="en-US" sz="2400" dirty="0" smtClean="0">
                <a:latin typeface="Times New Roman" pitchFamily="18" charset="0"/>
                <a:cs typeface="Times New Roman" pitchFamily="18" charset="0"/>
              </a:rPr>
              <a:t>(1), 58–64. https://doi.org/10.1016/s0142-727x(99)00067-3</a:t>
            </a:r>
          </a:p>
          <a:p>
            <a:pPr>
              <a:buNone/>
            </a:pPr>
            <a:r>
              <a:rPr lang="en-US" sz="2400" dirty="0" smtClean="0">
                <a:latin typeface="Times New Roman" pitchFamily="18" charset="0"/>
                <a:cs typeface="Times New Roman" pitchFamily="18" charset="0"/>
              </a:rPr>
              <a:t>[8] </a:t>
            </a:r>
            <a:r>
              <a:rPr lang="en-US" sz="2400" dirty="0" err="1" smtClean="0">
                <a:latin typeface="Times New Roman" pitchFamily="18" charset="0"/>
                <a:cs typeface="Times New Roman" pitchFamily="18" charset="0"/>
              </a:rPr>
              <a:t>Yilmaz</a:t>
            </a:r>
            <a:r>
              <a:rPr lang="en-US" sz="2400" dirty="0" smtClean="0">
                <a:latin typeface="Times New Roman" pitchFamily="18" charset="0"/>
                <a:cs typeface="Times New Roman" pitchFamily="18" charset="0"/>
              </a:rPr>
              <a:t>, T., &amp; </a:t>
            </a:r>
            <a:r>
              <a:rPr lang="en-US" sz="2400" dirty="0" err="1" smtClean="0">
                <a:latin typeface="Times New Roman" pitchFamily="18" charset="0"/>
                <a:cs typeface="Times New Roman" pitchFamily="18" charset="0"/>
              </a:rPr>
              <a:t>Cihan</a:t>
            </a:r>
            <a:r>
              <a:rPr lang="en-US" sz="2400" dirty="0" smtClean="0">
                <a:latin typeface="Times New Roman" pitchFamily="18" charset="0"/>
                <a:cs typeface="Times New Roman" pitchFamily="18" charset="0"/>
              </a:rPr>
              <a:t>, E. (1993). General equation for heat transfer for laminar flow in ducts of arbitrary cross-sections. </a:t>
            </a:r>
            <a:r>
              <a:rPr lang="en-US" sz="2400" i="1" dirty="0" smtClean="0">
                <a:latin typeface="Times New Roman" pitchFamily="18" charset="0"/>
                <a:cs typeface="Times New Roman" pitchFamily="18" charset="0"/>
              </a:rPr>
              <a:t>International Journal of Heat and Mass Transfer</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36</a:t>
            </a:r>
            <a:r>
              <a:rPr lang="en-US" sz="2400" dirty="0" smtClean="0">
                <a:latin typeface="Times New Roman" pitchFamily="18" charset="0"/>
                <a:cs typeface="Times New Roman" pitchFamily="18" charset="0"/>
              </a:rPr>
              <a:t>(13), 3265–3270. https://</a:t>
            </a:r>
            <a:r>
              <a:rPr lang="en-US" sz="2400" dirty="0" smtClean="0">
                <a:latin typeface="Times New Roman" pitchFamily="18" charset="0"/>
                <a:cs typeface="Times New Roman" pitchFamily="18" charset="0"/>
              </a:rPr>
              <a:t>doi.org/10.1016/0017-9310(93)9000Zhou</a:t>
            </a:r>
            <a:r>
              <a:rPr lang="en-US" sz="2400" dirty="0" smtClean="0">
                <a:latin typeface="Times New Roman" pitchFamily="18" charset="0"/>
                <a:cs typeface="Times New Roman" pitchFamily="18" charset="0"/>
              </a:rPr>
              <a:t>, S.-Q., &amp; Ni, R. (2008). Measurement of the specific heat capacity of water-based Al2O3 </a:t>
            </a:r>
            <a:r>
              <a:rPr lang="en-US" sz="2400" dirty="0" err="1" smtClean="0">
                <a:latin typeface="Times New Roman" pitchFamily="18" charset="0"/>
                <a:cs typeface="Times New Roman" pitchFamily="18" charset="0"/>
              </a:rPr>
              <a:t>nanofluid</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Applied Physics Letters</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92</a:t>
            </a:r>
            <a:r>
              <a:rPr lang="en-US" sz="2400" dirty="0" smtClean="0">
                <a:latin typeface="Times New Roman" pitchFamily="18" charset="0"/>
                <a:cs typeface="Times New Roman" pitchFamily="18" charset="0"/>
              </a:rPr>
              <a:t>(9), 093123. https://doi.org/10.1063/1.2890431</a:t>
            </a:r>
          </a:p>
          <a:p>
            <a:pPr>
              <a:buNone/>
            </a:pPr>
            <a:r>
              <a:rPr lang="en-US" sz="2200" dirty="0" smtClean="0">
                <a:latin typeface="Times New Roman" pitchFamily="18" charset="0"/>
                <a:cs typeface="Times New Roman" pitchFamily="18" charset="0"/>
              </a:rPr>
              <a:t>.</a:t>
            </a:r>
            <a:endParaRPr lang="en-US" sz="2200" dirty="0" smtClean="0">
              <a:latin typeface="Times New Roman" pitchFamily="18" charset="0"/>
              <a:cs typeface="Times New Roman" pitchFamily="18" charset="0"/>
            </a:endParaRPr>
          </a:p>
          <a:p>
            <a:pPr>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70</a:t>
            </a:fld>
            <a:endParaRPr lang="en-I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533400"/>
            <a:ext cx="10515600" cy="6134100"/>
          </a:xfrm>
        </p:spPr>
        <p:txBody>
          <a:bodyPr>
            <a:normAutofit fontScale="92500" lnSpcReduction="20000"/>
          </a:bodyPr>
          <a:lstStyle/>
          <a:p>
            <a:pPr>
              <a:buNone/>
            </a:pPr>
            <a:r>
              <a:rPr lang="en-US" sz="24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9</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Talukdar</a:t>
            </a:r>
            <a:r>
              <a:rPr lang="en-US" sz="2400" dirty="0" smtClean="0">
                <a:latin typeface="Times New Roman" pitchFamily="18" charset="0"/>
                <a:cs typeface="Times New Roman" pitchFamily="18" charset="0"/>
              </a:rPr>
              <a:t> P., Shah M., “Analysis of laminar mixed convective heat transfer in horizontal triangular ducts,” </a:t>
            </a:r>
            <a:r>
              <a:rPr lang="en-US" sz="2400" i="1" dirty="0" smtClean="0">
                <a:latin typeface="Times New Roman" pitchFamily="18" charset="0"/>
                <a:cs typeface="Times New Roman" pitchFamily="18" charset="0"/>
              </a:rPr>
              <a:t>Numerical Heat Transfer Part A: Applications</a:t>
            </a:r>
            <a:r>
              <a:rPr lang="en-US" sz="2400" dirty="0" smtClean="0">
                <a:latin typeface="Times New Roman" pitchFamily="18" charset="0"/>
                <a:cs typeface="Times New Roman" pitchFamily="18" charset="0"/>
              </a:rPr>
              <a:t>, vol. 54, no. 12, pp. 1148–1168, 2008. </a:t>
            </a:r>
          </a:p>
          <a:p>
            <a:pPr>
              <a:buNone/>
            </a:pPr>
            <a:r>
              <a:rPr lang="en-US" sz="24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10]  </a:t>
            </a:r>
            <a:r>
              <a:rPr lang="en-US" sz="2400" dirty="0" err="1" smtClean="0">
                <a:latin typeface="Times New Roman" pitchFamily="18" charset="0"/>
                <a:cs typeface="Times New Roman" pitchFamily="18" charset="0"/>
              </a:rPr>
              <a:t>Lawal</a:t>
            </a:r>
            <a:r>
              <a:rPr lang="en-US" sz="2400" dirty="0" smtClean="0">
                <a:latin typeface="Times New Roman" pitchFamily="18" charset="0"/>
                <a:cs typeface="Times New Roman" pitchFamily="18" charset="0"/>
              </a:rPr>
              <a:t> A., “Mixed convection heat transfer to power law fluids in arbitrary cross-sectional ducts,” </a:t>
            </a:r>
            <a:r>
              <a:rPr lang="en-US" sz="2400" i="1" dirty="0" smtClean="0">
                <a:latin typeface="Times New Roman" pitchFamily="18" charset="0"/>
                <a:cs typeface="Times New Roman" pitchFamily="18" charset="0"/>
              </a:rPr>
              <a:t>Journal of Heat Transfer</a:t>
            </a:r>
            <a:r>
              <a:rPr lang="en-US" sz="2400" dirty="0" smtClean="0">
                <a:latin typeface="Times New Roman" pitchFamily="18" charset="0"/>
                <a:cs typeface="Times New Roman" pitchFamily="18" charset="0"/>
              </a:rPr>
              <a:t>, vol. 111, no. 2, pp. 399–406, 1989. </a:t>
            </a:r>
          </a:p>
          <a:p>
            <a:pPr>
              <a:buNone/>
            </a:pPr>
            <a:r>
              <a:rPr lang="en-US" sz="2400" dirty="0" smtClean="0">
                <a:latin typeface="Times New Roman" pitchFamily="18" charset="0"/>
                <a:cs typeface="Times New Roman" pitchFamily="18" charset="0"/>
              </a:rPr>
              <a:t>[11</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Schneider G. E., </a:t>
            </a:r>
            <a:r>
              <a:rPr lang="en-US" sz="2400" dirty="0" err="1" smtClean="0">
                <a:latin typeface="Times New Roman" pitchFamily="18" charset="0"/>
                <a:cs typeface="Times New Roman" pitchFamily="18" charset="0"/>
              </a:rPr>
              <a:t>LeDain</a:t>
            </a:r>
            <a:r>
              <a:rPr lang="en-US" sz="2400" dirty="0" smtClean="0">
                <a:latin typeface="Times New Roman" pitchFamily="18" charset="0"/>
                <a:cs typeface="Times New Roman" pitchFamily="18" charset="0"/>
              </a:rPr>
              <a:t> B. L., “Fully developed laminar heat transfer in triangular passages,” </a:t>
            </a:r>
            <a:r>
              <a:rPr lang="en-US" sz="2400" i="1" dirty="0" smtClean="0">
                <a:latin typeface="Times New Roman" pitchFamily="18" charset="0"/>
                <a:cs typeface="Times New Roman" pitchFamily="18" charset="0"/>
              </a:rPr>
              <a:t>Journal of energy</a:t>
            </a:r>
            <a:r>
              <a:rPr lang="en-US" sz="2400" dirty="0" smtClean="0">
                <a:latin typeface="Times New Roman" pitchFamily="18" charset="0"/>
                <a:cs typeface="Times New Roman" pitchFamily="18" charset="0"/>
              </a:rPr>
              <a:t>, vol. 5, no. 1, pp. 15–21, 1981. </a:t>
            </a:r>
          </a:p>
          <a:p>
            <a:pPr>
              <a:buNone/>
            </a:pPr>
            <a:r>
              <a:rPr lang="en-US" sz="24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12] </a:t>
            </a:r>
            <a:r>
              <a:rPr lang="en-US" sz="2400" dirty="0" smtClean="0">
                <a:latin typeface="Times New Roman" pitchFamily="18" charset="0"/>
                <a:cs typeface="Times New Roman" pitchFamily="18" charset="0"/>
              </a:rPr>
              <a:t>Hanks R. W., Cope R. C., “Laminar-Turbulent Transitional Flow Phenomena in Isosceles Triangular Cross-section Ducts,” </a:t>
            </a:r>
            <a:r>
              <a:rPr lang="en-US" sz="2400" i="1" dirty="0" err="1" smtClean="0">
                <a:latin typeface="Times New Roman" pitchFamily="18" charset="0"/>
                <a:cs typeface="Times New Roman" pitchFamily="18" charset="0"/>
              </a:rPr>
              <a:t>AIChE</a:t>
            </a:r>
            <a:r>
              <a:rPr lang="en-US" sz="2400" i="1" dirty="0" smtClean="0">
                <a:latin typeface="Times New Roman" pitchFamily="18" charset="0"/>
                <a:cs typeface="Times New Roman" pitchFamily="18" charset="0"/>
              </a:rPr>
              <a:t> Journal</a:t>
            </a:r>
            <a:r>
              <a:rPr lang="en-US" sz="2400" dirty="0" smtClean="0">
                <a:latin typeface="Times New Roman" pitchFamily="18" charset="0"/>
                <a:cs typeface="Times New Roman" pitchFamily="18" charset="0"/>
              </a:rPr>
              <a:t>, vol. 16, no. 4, pp. 528–535, 1970. </a:t>
            </a:r>
          </a:p>
          <a:p>
            <a:pPr>
              <a:buNone/>
            </a:pPr>
            <a:r>
              <a:rPr lang="en-US" sz="24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13]  </a:t>
            </a:r>
            <a:r>
              <a:rPr lang="en-US" sz="2400" dirty="0" err="1" smtClean="0">
                <a:latin typeface="Times New Roman" pitchFamily="18" charset="0"/>
                <a:cs typeface="Times New Roman" pitchFamily="18" charset="0"/>
              </a:rPr>
              <a:t>Altemani</a:t>
            </a:r>
            <a:r>
              <a:rPr lang="en-US" sz="2400" dirty="0" smtClean="0">
                <a:latin typeface="Times New Roman" pitchFamily="18" charset="0"/>
                <a:cs typeface="Times New Roman" pitchFamily="18" charset="0"/>
              </a:rPr>
              <a:t> C. A. C., Sparrow E. M., “Turbulent heat transfer and fluid flow in an </a:t>
            </a:r>
            <a:r>
              <a:rPr lang="en-US" sz="2400" dirty="0" err="1" smtClean="0">
                <a:latin typeface="Times New Roman" pitchFamily="18" charset="0"/>
                <a:cs typeface="Times New Roman" pitchFamily="18" charset="0"/>
              </a:rPr>
              <a:t>unsymmetrically</a:t>
            </a:r>
            <a:r>
              <a:rPr lang="en-US" sz="2400" dirty="0" smtClean="0">
                <a:latin typeface="Times New Roman" pitchFamily="18" charset="0"/>
                <a:cs typeface="Times New Roman" pitchFamily="18" charset="0"/>
              </a:rPr>
              <a:t> heated triangular duct,” </a:t>
            </a:r>
            <a:r>
              <a:rPr lang="en-US" sz="2400" i="1" dirty="0" smtClean="0">
                <a:latin typeface="Times New Roman" pitchFamily="18" charset="0"/>
                <a:cs typeface="Times New Roman" pitchFamily="18" charset="0"/>
              </a:rPr>
              <a:t>Journal of Heat Transfer</a:t>
            </a:r>
            <a:r>
              <a:rPr lang="en-US" sz="2400" dirty="0" smtClean="0">
                <a:latin typeface="Times New Roman" pitchFamily="18" charset="0"/>
                <a:cs typeface="Times New Roman" pitchFamily="18" charset="0"/>
              </a:rPr>
              <a:t>, vol. 102, no. 4, pp. 590–597, 1980. </a:t>
            </a:r>
          </a:p>
          <a:p>
            <a:pPr>
              <a:buNone/>
            </a:pPr>
            <a:r>
              <a:rPr lang="en-US" sz="24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14]  </a:t>
            </a:r>
            <a:r>
              <a:rPr lang="en-US" sz="2400" dirty="0" smtClean="0">
                <a:latin typeface="Times New Roman" pitchFamily="18" charset="0"/>
                <a:cs typeface="Times New Roman" pitchFamily="18" charset="0"/>
              </a:rPr>
              <a:t>Leung C. W., Wong T. T., and Kang H. J., “Forced convection of turbulent flow in triangular ducts with different angles and surface </a:t>
            </a:r>
            <a:r>
              <a:rPr lang="en-US" sz="2400" dirty="0" err="1" smtClean="0">
                <a:latin typeface="Times New Roman" pitchFamily="18" charset="0"/>
                <a:cs typeface="Times New Roman" pitchFamily="18" charset="0"/>
              </a:rPr>
              <a:t>roughnesses</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Heat and Mass Transfer</a:t>
            </a:r>
            <a:r>
              <a:rPr lang="en-US" sz="2400" dirty="0" smtClean="0">
                <a:latin typeface="Times New Roman" pitchFamily="18" charset="0"/>
                <a:cs typeface="Times New Roman" pitchFamily="18" charset="0"/>
              </a:rPr>
              <a:t>, vol. 34, no. 1, pp. 63–68, 1998. https://www.sciencedirect.com/science/article/abs/pii/S0142727X11000117</a:t>
            </a:r>
          </a:p>
          <a:p>
            <a:pPr>
              <a:buNone/>
            </a:pPr>
            <a:r>
              <a:rPr lang="en-US" sz="24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15</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Sharabi</a:t>
            </a:r>
            <a:r>
              <a:rPr lang="en-US" sz="2400" dirty="0" smtClean="0">
                <a:latin typeface="Times New Roman" pitchFamily="18" charset="0"/>
                <a:cs typeface="Times New Roman" pitchFamily="18" charset="0"/>
              </a:rPr>
              <a:t> M., </a:t>
            </a:r>
            <a:r>
              <a:rPr lang="en-US" sz="2400" dirty="0" err="1" smtClean="0">
                <a:latin typeface="Times New Roman" pitchFamily="18" charset="0"/>
                <a:cs typeface="Times New Roman" pitchFamily="18" charset="0"/>
              </a:rPr>
              <a:t>Ambrosini</a:t>
            </a:r>
            <a:r>
              <a:rPr lang="en-US" sz="2400" dirty="0" smtClean="0">
                <a:latin typeface="Times New Roman" pitchFamily="18" charset="0"/>
                <a:cs typeface="Times New Roman" pitchFamily="18" charset="0"/>
              </a:rPr>
              <a:t> W., He S., and Jackson J. D., “Prediction of turbulent convective heat transfer to a fluid at supercritical pressure in square and triangular channels,” </a:t>
            </a:r>
            <a:r>
              <a:rPr lang="en-US" sz="2400" i="1" dirty="0" smtClean="0">
                <a:latin typeface="Times New Roman" pitchFamily="18" charset="0"/>
                <a:cs typeface="Times New Roman" pitchFamily="18" charset="0"/>
              </a:rPr>
              <a:t>Annals of Nuclear Energy</a:t>
            </a:r>
            <a:r>
              <a:rPr lang="en-US" sz="2400" dirty="0" smtClean="0">
                <a:latin typeface="Times New Roman" pitchFamily="18" charset="0"/>
                <a:cs typeface="Times New Roman" pitchFamily="18" charset="0"/>
              </a:rPr>
              <a:t>, vol. 35, no. 6, pp. 993–1005, 2008. </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71</a:t>
            </a:fld>
            <a:endParaRPr lang="en-I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533400"/>
            <a:ext cx="10515600" cy="6134100"/>
          </a:xfrm>
        </p:spPr>
        <p:txBody>
          <a:bodyPr>
            <a:normAutofit fontScale="85000" lnSpcReduction="20000"/>
          </a:bodyPr>
          <a:lstStyle/>
          <a:p>
            <a:pPr>
              <a:buNone/>
            </a:pPr>
            <a:r>
              <a:rPr 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16</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Chaves C. L., </a:t>
            </a:r>
            <a:r>
              <a:rPr lang="en-US" dirty="0" err="1" smtClean="0">
                <a:latin typeface="Times New Roman" pitchFamily="18" charset="0"/>
                <a:cs typeface="Times New Roman" pitchFamily="18" charset="0"/>
              </a:rPr>
              <a:t>Quaresma</a:t>
            </a:r>
            <a:r>
              <a:rPr lang="en-US" dirty="0" smtClean="0">
                <a:latin typeface="Times New Roman" pitchFamily="18" charset="0"/>
                <a:cs typeface="Times New Roman" pitchFamily="18" charset="0"/>
              </a:rPr>
              <a:t> J. N. N., </a:t>
            </a:r>
            <a:r>
              <a:rPr lang="en-US" dirty="0" err="1" smtClean="0">
                <a:latin typeface="Times New Roman" pitchFamily="18" charset="0"/>
                <a:cs typeface="Times New Roman" pitchFamily="18" charset="0"/>
              </a:rPr>
              <a:t>Macˇdo</a:t>
            </a:r>
            <a:r>
              <a:rPr lang="en-US" dirty="0" smtClean="0">
                <a:latin typeface="Times New Roman" pitchFamily="18" charset="0"/>
                <a:cs typeface="Times New Roman" pitchFamily="18" charset="0"/>
              </a:rPr>
              <a:t> N., </a:t>
            </a:r>
            <a:r>
              <a:rPr lang="en-US" dirty="0" err="1" smtClean="0">
                <a:latin typeface="Times New Roman" pitchFamily="18" charset="0"/>
                <a:cs typeface="Times New Roman" pitchFamily="18" charset="0"/>
              </a:rPr>
              <a:t>Macědo</a:t>
            </a:r>
            <a:r>
              <a:rPr lang="en-US" dirty="0" smtClean="0">
                <a:latin typeface="Times New Roman" pitchFamily="18" charset="0"/>
                <a:cs typeface="Times New Roman" pitchFamily="18" charset="0"/>
              </a:rPr>
              <a:t> E. N., Pereira L. M., and Lima J. A., “Forced convection heat transfer to power-law non-Newtonian fluids inside triangular ducts,” Heat Transfer Engineering, vol. 25, no. 7, pp. 23–33, 2004. </a:t>
            </a:r>
          </a:p>
          <a:p>
            <a:pPr>
              <a:buNone/>
            </a:pPr>
            <a:r>
              <a:rPr 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17</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Manca</a:t>
            </a:r>
            <a:r>
              <a:rPr lang="en-US" dirty="0" smtClean="0">
                <a:latin typeface="Times New Roman" pitchFamily="18" charset="0"/>
                <a:cs typeface="Times New Roman" pitchFamily="18" charset="0"/>
              </a:rPr>
              <a:t> O., </a:t>
            </a:r>
            <a:r>
              <a:rPr lang="en-US" dirty="0" err="1" smtClean="0">
                <a:latin typeface="Times New Roman" pitchFamily="18" charset="0"/>
                <a:cs typeface="Times New Roman" pitchFamily="18" charset="0"/>
              </a:rPr>
              <a:t>Nardini</a:t>
            </a:r>
            <a:r>
              <a:rPr lang="en-US" dirty="0" smtClean="0">
                <a:latin typeface="Times New Roman" pitchFamily="18" charset="0"/>
                <a:cs typeface="Times New Roman" pitchFamily="18" charset="0"/>
              </a:rPr>
              <a:t> S., Ricci D., and </a:t>
            </a:r>
            <a:r>
              <a:rPr lang="en-US" dirty="0" err="1" smtClean="0">
                <a:latin typeface="Times New Roman" pitchFamily="18" charset="0"/>
                <a:cs typeface="Times New Roman" pitchFamily="18" charset="0"/>
              </a:rPr>
              <a:t>Tamburrino</a:t>
            </a:r>
            <a:r>
              <a:rPr lang="en-US" dirty="0" smtClean="0">
                <a:latin typeface="Times New Roman" pitchFamily="18" charset="0"/>
                <a:cs typeface="Times New Roman" pitchFamily="18" charset="0"/>
              </a:rPr>
              <a:t> S., “Numerical investigation on mixed convection in triangular cross-section ducts with </a:t>
            </a:r>
            <a:r>
              <a:rPr lang="en-US" dirty="0" err="1" smtClean="0">
                <a:latin typeface="Times New Roman" pitchFamily="18" charset="0"/>
                <a:cs typeface="Times New Roman" pitchFamily="18" charset="0"/>
              </a:rPr>
              <a:t>nanofluids</a:t>
            </a:r>
            <a:r>
              <a:rPr lang="en-US" dirty="0" smtClean="0">
                <a:latin typeface="Times New Roman" pitchFamily="18" charset="0"/>
                <a:cs typeface="Times New Roman" pitchFamily="18" charset="0"/>
              </a:rPr>
              <a:t>,” Advances in Mechanical Engineering, vol. 2012, Article ID 139370, 13 pages, 2012.</a:t>
            </a:r>
          </a:p>
          <a:p>
            <a:pPr>
              <a:buNone/>
            </a:pPr>
            <a:r>
              <a:rPr 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18</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Rehme</a:t>
            </a:r>
            <a:r>
              <a:rPr lang="en-US" dirty="0" smtClean="0">
                <a:latin typeface="Times New Roman" pitchFamily="18" charset="0"/>
                <a:cs typeface="Times New Roman" pitchFamily="18" charset="0"/>
              </a:rPr>
              <a:t> K., “Simple method of predicting friction factors of turbulent flow in non-circular channels,” International Journal of Heat and Mass Transfer, vol. 16, no. 5, pp. 933–950, 1973. </a:t>
            </a:r>
          </a:p>
          <a:p>
            <a:pPr>
              <a:buNone/>
            </a:pPr>
            <a:r>
              <a:rPr 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19</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Lai Y. G., “An unstructured grid method for a pressure-based flow and heat transfer solver,” Numerical Heat Transfer, Part B: Fundamentals, vol. 32, no. 3, pp. 267–281, 1997. </a:t>
            </a:r>
          </a:p>
          <a:p>
            <a:pPr>
              <a:buNone/>
            </a:pPr>
            <a:r>
              <a:rPr 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20</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Chen S., Chan T. L., Leung C. W., and Yu B., “Numerical prediction of laminar forced convection in triangular ducts with unstructured triangular grid method,” Numerical Heat Transfer Part A: Applications, vol. 38, no. 2, pp. 209–224, 2000. </a:t>
            </a:r>
          </a:p>
          <a:p>
            <a:pPr>
              <a:buNone/>
            </a:pPr>
            <a:r>
              <a:rPr 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21]  </a:t>
            </a:r>
            <a:r>
              <a:rPr lang="en-US" dirty="0" smtClean="0">
                <a:latin typeface="Times New Roman" pitchFamily="18" charset="0"/>
                <a:cs typeface="Times New Roman" pitchFamily="18" charset="0"/>
              </a:rPr>
              <a:t>Shah R. K., London A. L., Laminar Flow Forced Convection in Ducts, Academic Press, New York, NY, USA, 1978.</a:t>
            </a:r>
          </a:p>
          <a:p>
            <a:pPr>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72</a:t>
            </a:fld>
            <a:endParaRPr lang="en-I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a:t>                        </a:t>
            </a:r>
            <a:r>
              <a:rPr lang="en-IN" sz="9600" b="1">
                <a:latin typeface="Calibri"/>
                <a:ea typeface="Calibri"/>
                <a:cs typeface="Calibri"/>
                <a:sym typeface="Calibri"/>
              </a:rPr>
              <a:t>THANK YOU</a:t>
            </a:r>
            <a:endParaRPr/>
          </a:p>
        </p:txBody>
      </p:sp>
      <p:sp>
        <p:nvSpPr>
          <p:cNvPr id="228" name="Google Shape;22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800" b="1"/>
              <a:pPr marL="0" lvl="0" indent="0" algn="r" rtl="0">
                <a:spcBef>
                  <a:spcPts val="0"/>
                </a:spcBef>
                <a:spcAft>
                  <a:spcPts val="0"/>
                </a:spcAft>
                <a:buNone/>
              </a:pPr>
              <a:t>73</a:t>
            </a:fld>
            <a:endParaRPr sz="18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CF1652-21FF-3CDC-BD29-A4F3C3CCCBE1}"/>
              </a:ext>
            </a:extLst>
          </p:cNvPr>
          <p:cNvSpPr>
            <a:spLocks noGrp="1"/>
          </p:cNvSpPr>
          <p:nvPr>
            <p:ph type="title"/>
          </p:nvPr>
        </p:nvSpPr>
        <p:spPr>
          <a:xfrm>
            <a:off x="935854" y="229781"/>
            <a:ext cx="9859392" cy="480434"/>
          </a:xfrm>
        </p:spPr>
        <p:txBody>
          <a:bodyPr>
            <a:noAutofit/>
          </a:bodyPr>
          <a:lstStyle/>
          <a:p>
            <a:r>
              <a:rPr lang="en-IN" sz="3200" b="1" dirty="0">
                <a:latin typeface="Times New Roman" panose="02020603050405020304" pitchFamily="18" charset="0"/>
                <a:cs typeface="Times New Roman" panose="02020603050405020304" pitchFamily="18" charset="0"/>
              </a:rPr>
              <a:t>Literature Review:</a:t>
            </a:r>
            <a:endParaRPr lang="en-IN" sz="3200" dirty="0"/>
          </a:p>
        </p:txBody>
      </p:sp>
      <p:sp>
        <p:nvSpPr>
          <p:cNvPr id="4" name="Slide Number Placeholder 3">
            <a:extLst>
              <a:ext uri="{FF2B5EF4-FFF2-40B4-BE49-F238E27FC236}">
                <a16:creationId xmlns="" xmlns:a16="http://schemas.microsoft.com/office/drawing/2014/main" id="{89193451-D0F8-3B15-3871-0EBC5EC9C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8</a:t>
            </a:fld>
            <a:endParaRPr lang="en-IN"/>
          </a:p>
        </p:txBody>
      </p:sp>
      <p:graphicFrame>
        <p:nvGraphicFramePr>
          <p:cNvPr id="5" name="Table 5">
            <a:extLst>
              <a:ext uri="{FF2B5EF4-FFF2-40B4-BE49-F238E27FC236}">
                <a16:creationId xmlns="" xmlns:a16="http://schemas.microsoft.com/office/drawing/2014/main" id="{F9B716C8-60C3-137E-20F4-19E307E2C90E}"/>
              </a:ext>
            </a:extLst>
          </p:cNvPr>
          <p:cNvGraphicFramePr>
            <a:graphicFrameLocks noGrp="1"/>
          </p:cNvGraphicFramePr>
          <p:nvPr>
            <p:extLst>
              <p:ext uri="{D42A27DB-BD31-4B8C-83A1-F6EECF244321}">
                <p14:modId xmlns="" xmlns:p14="http://schemas.microsoft.com/office/powerpoint/2010/main" val="2594116148"/>
              </p:ext>
            </p:extLst>
          </p:nvPr>
        </p:nvGraphicFramePr>
        <p:xfrm>
          <a:off x="843379" y="985737"/>
          <a:ext cx="10510421" cy="5102851"/>
        </p:xfrm>
        <a:graphic>
          <a:graphicData uri="http://schemas.openxmlformats.org/drawingml/2006/table">
            <a:tbl>
              <a:tblPr firstRow="1" bandRow="1">
                <a:tableStyleId>{5C22544A-7EE6-4342-B048-85BDC9FD1C3A}</a:tableStyleId>
              </a:tblPr>
              <a:tblGrid>
                <a:gridCol w="2623721">
                  <a:extLst>
                    <a:ext uri="{9D8B030D-6E8A-4147-A177-3AD203B41FA5}">
                      <a16:colId xmlns="" xmlns:a16="http://schemas.microsoft.com/office/drawing/2014/main" val="855067564"/>
                    </a:ext>
                  </a:extLst>
                </a:gridCol>
                <a:gridCol w="2628900">
                  <a:extLst>
                    <a:ext uri="{9D8B030D-6E8A-4147-A177-3AD203B41FA5}">
                      <a16:colId xmlns="" xmlns:a16="http://schemas.microsoft.com/office/drawing/2014/main" val="1909773633"/>
                    </a:ext>
                  </a:extLst>
                </a:gridCol>
                <a:gridCol w="2628900">
                  <a:extLst>
                    <a:ext uri="{9D8B030D-6E8A-4147-A177-3AD203B41FA5}">
                      <a16:colId xmlns="" xmlns:a16="http://schemas.microsoft.com/office/drawing/2014/main" val="1131709314"/>
                    </a:ext>
                  </a:extLst>
                </a:gridCol>
                <a:gridCol w="2628900">
                  <a:extLst>
                    <a:ext uri="{9D8B030D-6E8A-4147-A177-3AD203B41FA5}">
                      <a16:colId xmlns="" xmlns:a16="http://schemas.microsoft.com/office/drawing/2014/main" val="1226661220"/>
                    </a:ext>
                  </a:extLst>
                </a:gridCol>
              </a:tblGrid>
              <a:tr h="460882">
                <a:tc>
                  <a:txBody>
                    <a:bodyPr/>
                    <a:lstStyle/>
                    <a:p>
                      <a:pPr algn="ctr"/>
                      <a:r>
                        <a:rPr lang="en-US" sz="1600" dirty="0" smtClean="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Times New Roman" panose="02020603050405020304" pitchFamily="18" charset="0"/>
                          <a:cs typeface="Times New Roman" panose="02020603050405020304" pitchFamily="18" charset="0"/>
                        </a:rPr>
                        <a:t>Flow passage</a:t>
                      </a:r>
                    </a:p>
                  </a:txBody>
                  <a:tcPr/>
                </a:tc>
                <a:tc>
                  <a:txBody>
                    <a:bodyPr/>
                    <a:lstStyle/>
                    <a:p>
                      <a:pPr algn="ctr"/>
                      <a:r>
                        <a:rPr lang="en-IN" sz="1600" dirty="0" smtClean="0">
                          <a:latin typeface="Times New Roman" panose="02020603050405020304" pitchFamily="18" charset="0"/>
                          <a:cs typeface="Times New Roman" panose="02020603050405020304" pitchFamily="18" charset="0"/>
                        </a:rPr>
                        <a:t>Working fluid</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dirty="0">
                          <a:latin typeface="Times New Roman" panose="02020603050405020304" pitchFamily="18" charset="0"/>
                          <a:cs typeface="Times New Roman" panose="02020603050405020304" pitchFamily="18" charset="0"/>
                        </a:rPr>
                        <a:t>Outcomes</a:t>
                      </a:r>
                    </a:p>
                  </a:txBody>
                  <a:tcPr/>
                </a:tc>
                <a:extLst>
                  <a:ext uri="{0D108BD9-81ED-4DB2-BD59-A6C34878D82A}">
                    <a16:rowId xmlns="" xmlns:a16="http://schemas.microsoft.com/office/drawing/2014/main" val="2217782125"/>
                  </a:ext>
                </a:extLst>
              </a:tr>
              <a:tr h="1045329">
                <a:tc>
                  <a:txBody>
                    <a:bodyPr/>
                    <a:lstStyle/>
                    <a:p>
                      <a:pPr algn="ctr"/>
                      <a:r>
                        <a:rPr lang="sv-SE" sz="1400" b="0" i="0" u="none" strike="noStrike" cap="none" dirty="0" smtClean="0">
                          <a:solidFill>
                            <a:schemeClr val="dk1"/>
                          </a:solidFill>
                          <a:latin typeface="+mn-lt"/>
                          <a:ea typeface="+mn-ea"/>
                          <a:cs typeface="+mn-cs"/>
                          <a:sym typeface="Arial"/>
                        </a:rPr>
                        <a:t>Aggarwala, B. D., &amp; Gangal, M. K. (1975)</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dk1"/>
                          </a:solidFill>
                          <a:latin typeface="+mn-lt"/>
                          <a:ea typeface="+mn-ea"/>
                          <a:cs typeface="+mn-cs"/>
                          <a:sym typeface="Arial"/>
                        </a:rPr>
                        <a:t>equilateral and right isosceles triangles</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CuO</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smtClean="0">
                          <a:solidFill>
                            <a:schemeClr val="dk1"/>
                          </a:solidFill>
                          <a:latin typeface="Times New Roman" pitchFamily="18" charset="0"/>
                          <a:ea typeface="+mn-ea"/>
                          <a:cs typeface="Times New Roman" pitchFamily="18" charset="0"/>
                          <a:sym typeface="Arial"/>
                        </a:rPr>
                        <a:t>solving an </a:t>
                      </a:r>
                      <a:r>
                        <a:rPr lang="en-US" sz="1400" b="0" i="0" u="none" strike="noStrike" cap="none" dirty="0" err="1" smtClean="0">
                          <a:solidFill>
                            <a:schemeClr val="dk1"/>
                          </a:solidFill>
                          <a:latin typeface="Times New Roman" pitchFamily="18" charset="0"/>
                          <a:ea typeface="+mn-ea"/>
                          <a:cs typeface="Times New Roman" pitchFamily="18" charset="0"/>
                          <a:sym typeface="Arial"/>
                        </a:rPr>
                        <a:t>integro</a:t>
                      </a:r>
                      <a:r>
                        <a:rPr lang="en-US" sz="1400" b="0" i="0" u="none" strike="noStrike" cap="none" dirty="0" smtClean="0">
                          <a:solidFill>
                            <a:schemeClr val="dk1"/>
                          </a:solidFill>
                          <a:latin typeface="Times New Roman" pitchFamily="18" charset="0"/>
                          <a:ea typeface="+mn-ea"/>
                          <a:cs typeface="Times New Roman" pitchFamily="18" charset="0"/>
                          <a:sym typeface="Arial"/>
                        </a:rPr>
                        <a:t>-differential </a:t>
                      </a:r>
                      <a:r>
                        <a:rPr lang="en-US" sz="1400" b="0" i="0" u="none" strike="noStrike" cap="none" dirty="0" err="1" smtClean="0">
                          <a:solidFill>
                            <a:schemeClr val="dk1"/>
                          </a:solidFill>
                          <a:latin typeface="Times New Roman" pitchFamily="18" charset="0"/>
                          <a:ea typeface="+mn-ea"/>
                          <a:cs typeface="Times New Roman" pitchFamily="18" charset="0"/>
                          <a:sym typeface="Arial"/>
                        </a:rPr>
                        <a:t>eigenvalue</a:t>
                      </a:r>
                      <a:r>
                        <a:rPr lang="en-US" sz="1400" b="0" i="0" u="none" strike="noStrike" cap="none" dirty="0" smtClean="0">
                          <a:solidFill>
                            <a:schemeClr val="dk1"/>
                          </a:solidFill>
                          <a:latin typeface="Times New Roman" pitchFamily="18" charset="0"/>
                          <a:ea typeface="+mn-ea"/>
                          <a:cs typeface="Times New Roman" pitchFamily="18" charset="0"/>
                          <a:sym typeface="Arial"/>
                        </a:rPr>
                        <a:t> problem arising in the discussion of laminar flow development in ducts. Application is made to equilateral and right isosceles triangles.</a:t>
                      </a:r>
                      <a:r>
                        <a:rPr lang="en-US" sz="1400" b="0" i="0" u="none" strike="noStrike" cap="none" dirty="0" smtClean="0">
                          <a:solidFill>
                            <a:schemeClr val="dk1"/>
                          </a:solidFill>
                          <a:effectLst/>
                          <a:latin typeface="Times New Roman" pitchFamily="18" charset="0"/>
                          <a:ea typeface="+mn-ea"/>
                          <a:cs typeface="Times New Roman" pitchFamily="18" charset="0"/>
                          <a:sym typeface="Arial"/>
                        </a:rPr>
                        <a:t>.</a:t>
                      </a:r>
                      <a:endParaRPr lang="en-IN" sz="1400" dirty="0">
                        <a:latin typeface="Times New Roman" pitchFamily="18" charset="0"/>
                        <a:cs typeface="Times New Roman" pitchFamily="18" charset="0"/>
                      </a:endParaRPr>
                    </a:p>
                  </a:txBody>
                  <a:tcPr/>
                </a:tc>
                <a:extLst>
                  <a:ext uri="{0D108BD9-81ED-4DB2-BD59-A6C34878D82A}">
                    <a16:rowId xmlns="" xmlns:a16="http://schemas.microsoft.com/office/drawing/2014/main" val="90846300"/>
                  </a:ext>
                </a:extLst>
              </a:tr>
              <a:tr h="1045329">
                <a:tc>
                  <a:txBody>
                    <a:bodyPr/>
                    <a:lstStyle/>
                    <a:p>
                      <a:pPr algn="ctr"/>
                      <a:r>
                        <a:rPr lang="en-US" sz="1400" b="0" i="0" u="none" strike="noStrike" cap="none" dirty="0" smtClean="0">
                          <a:solidFill>
                            <a:schemeClr val="dk1"/>
                          </a:solidFill>
                          <a:latin typeface="+mn-lt"/>
                          <a:ea typeface="+mn-ea"/>
                          <a:cs typeface="+mn-cs"/>
                          <a:sym typeface="Arial"/>
                        </a:rPr>
                        <a:t>Ali, M. E., &amp; Al-</a:t>
                      </a:r>
                      <a:r>
                        <a:rPr lang="en-US" sz="1400" b="0" i="0" u="none" strike="noStrike" cap="none" dirty="0" err="1" smtClean="0">
                          <a:solidFill>
                            <a:schemeClr val="dk1"/>
                          </a:solidFill>
                          <a:latin typeface="+mn-lt"/>
                          <a:ea typeface="+mn-ea"/>
                          <a:cs typeface="+mn-cs"/>
                          <a:sym typeface="Arial"/>
                        </a:rPr>
                        <a:t>Ansary</a:t>
                      </a:r>
                      <a:r>
                        <a:rPr lang="en-US" sz="1400" b="0" i="0" u="none" strike="noStrike" cap="none" dirty="0" smtClean="0">
                          <a:solidFill>
                            <a:schemeClr val="dk1"/>
                          </a:solidFill>
                          <a:latin typeface="+mn-lt"/>
                          <a:ea typeface="+mn-ea"/>
                          <a:cs typeface="+mn-cs"/>
                          <a:sym typeface="Arial"/>
                        </a:rPr>
                        <a:t>, H. (2009, January)</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dk1"/>
                          </a:solidFill>
                          <a:latin typeface="+mn-lt"/>
                          <a:ea typeface="+mn-ea"/>
                          <a:cs typeface="+mn-cs"/>
                          <a:sym typeface="Arial"/>
                        </a:rPr>
                        <a:t> vertical triangular cross section</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dirty="0" smtClean="0">
                          <a:latin typeface="Times New Roman" panose="02020603050405020304" pitchFamily="18" charset="0"/>
                          <a:cs typeface="Times New Roman" panose="02020603050405020304" pitchFamily="18" charset="0"/>
                        </a:rPr>
                        <a:t>air</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smtClean="0">
                          <a:solidFill>
                            <a:schemeClr val="dk1"/>
                          </a:solidFill>
                          <a:latin typeface="Times New Roman" pitchFamily="18" charset="0"/>
                          <a:ea typeface="+mn-ea"/>
                          <a:cs typeface="Times New Roman" pitchFamily="18" charset="0"/>
                          <a:sym typeface="Arial"/>
                        </a:rPr>
                        <a:t>Axial (perimeter averaged) heat transfer coefficients along the side of each duct are obtained for laminar and transition to turbulent regimes of natural convection heat transfer. Axial (perimeter averaged) </a:t>
                      </a:r>
                      <a:r>
                        <a:rPr lang="en-US" sz="1400" b="0" i="0" u="none" strike="noStrike" cap="none" dirty="0" err="1" smtClean="0">
                          <a:solidFill>
                            <a:schemeClr val="dk1"/>
                          </a:solidFill>
                          <a:latin typeface="Times New Roman" pitchFamily="18" charset="0"/>
                          <a:ea typeface="+mn-ea"/>
                          <a:cs typeface="Times New Roman" pitchFamily="18" charset="0"/>
                          <a:sym typeface="Arial"/>
                        </a:rPr>
                        <a:t>Nusselt</a:t>
                      </a:r>
                      <a:r>
                        <a:rPr lang="en-US" sz="1400" b="0" i="0" u="none" strike="noStrike" cap="none" dirty="0" smtClean="0">
                          <a:solidFill>
                            <a:schemeClr val="dk1"/>
                          </a:solidFill>
                          <a:latin typeface="Times New Roman" pitchFamily="18" charset="0"/>
                          <a:ea typeface="+mn-ea"/>
                          <a:cs typeface="Times New Roman" pitchFamily="18" charset="0"/>
                          <a:sym typeface="Arial"/>
                        </a:rPr>
                        <a:t> numbers are evaluated and correlated using the modified Rayleigh numbers for laminar</a:t>
                      </a:r>
                      <a:endParaRPr lang="en-IN" sz="1400" dirty="0">
                        <a:latin typeface="Times New Roman" pitchFamily="18" charset="0"/>
                        <a:cs typeface="Times New Roman" pitchFamily="18" charset="0"/>
                      </a:endParaRPr>
                    </a:p>
                  </a:txBody>
                  <a:tcPr/>
                </a:tc>
                <a:extLst>
                  <a:ext uri="{0D108BD9-81ED-4DB2-BD59-A6C34878D82A}">
                    <a16:rowId xmlns="" xmlns:a16="http://schemas.microsoft.com/office/drawing/2014/main" val="181600445"/>
                  </a:ext>
                </a:extLst>
              </a:tr>
              <a:tr h="1045329">
                <a:tc>
                  <a:txBody>
                    <a:bodyPr/>
                    <a:lstStyle/>
                    <a:p>
                      <a:pPr algn="ctr"/>
                      <a:r>
                        <a:rPr lang="it-IT" sz="1400" b="0" i="0" u="none" strike="noStrike" cap="none" dirty="0" smtClean="0">
                          <a:solidFill>
                            <a:schemeClr val="dk1"/>
                          </a:solidFill>
                          <a:latin typeface="+mn-lt"/>
                          <a:ea typeface="+mn-ea"/>
                          <a:cs typeface="+mn-cs"/>
                          <a:sym typeface="Arial"/>
                        </a:rPr>
                        <a:t>Xuan, Y., &amp; Li, Q. (2000).</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Circular</a:t>
                      </a:r>
                      <a:r>
                        <a:rPr lang="en-IN" sz="1400" b="0" i="0" u="none" strike="noStrike" cap="none" baseline="0" dirty="0" smtClean="0">
                          <a:solidFill>
                            <a:schemeClr val="dk1"/>
                          </a:solidFill>
                          <a:effectLst/>
                          <a:latin typeface="Times New Roman" panose="02020603050405020304" pitchFamily="18" charset="0"/>
                          <a:ea typeface="+mn-ea"/>
                          <a:cs typeface="Times New Roman" panose="02020603050405020304" pitchFamily="18" charset="0"/>
                          <a:sym typeface="Arial"/>
                        </a:rPr>
                        <a:t> tube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Transformer oil</a:t>
                      </a:r>
                      <a:r>
                        <a:rPr lang="en-IN" sz="1400" b="0" i="0" u="none" strike="noStrike" cap="none" baseline="0" dirty="0" smtClean="0">
                          <a:solidFill>
                            <a:schemeClr val="dk1"/>
                          </a:solidFill>
                          <a:effectLst/>
                          <a:latin typeface="Times New Roman" panose="02020603050405020304" pitchFamily="18" charset="0"/>
                          <a:ea typeface="+mn-ea"/>
                          <a:cs typeface="Times New Roman" panose="02020603050405020304" pitchFamily="18" charset="0"/>
                          <a:sym typeface="Arial"/>
                        </a:rPr>
                        <a:t> + </a:t>
                      </a:r>
                      <a:r>
                        <a:rPr lang="en-IN"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Cu </a:t>
                      </a:r>
                      <a:r>
                        <a:rPr lang="en-IN" sz="1400" b="0" i="0" u="none" strike="noStrike" cap="none" dirty="0" err="1" smtClean="0">
                          <a:solidFill>
                            <a:schemeClr val="dk1"/>
                          </a:solidFill>
                          <a:effectLst/>
                          <a:latin typeface="Times New Roman" panose="02020603050405020304" pitchFamily="18" charset="0"/>
                          <a:ea typeface="+mn-ea"/>
                          <a:cs typeface="Times New Roman" panose="02020603050405020304" pitchFamily="18" charset="0"/>
                          <a:sym typeface="Arial"/>
                        </a:rPr>
                        <a:t>nanoparticles</a:t>
                      </a:r>
                      <a:r>
                        <a:rPr lang="en-IN"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 </a:t>
                      </a:r>
                      <a:r>
                        <a:rPr lang="en-IN" sz="1400" b="0" i="0" u="none" strike="noStrike" cap="none" dirty="0" err="1" smtClean="0">
                          <a:solidFill>
                            <a:schemeClr val="dk1"/>
                          </a:solidFill>
                          <a:effectLst/>
                          <a:latin typeface="Times New Roman" panose="02020603050405020304" pitchFamily="18" charset="0"/>
                          <a:ea typeface="+mn-ea"/>
                          <a:cs typeface="Times New Roman" panose="02020603050405020304" pitchFamily="18" charset="0"/>
                          <a:sym typeface="Arial"/>
                        </a:rPr>
                        <a:t>suspenion</a:t>
                      </a:r>
                      <a:endParaRPr lang="en-IN"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endParaRPr>
                    </a:p>
                    <a:p>
                      <a:pPr algn="ctr"/>
                      <a:endParaRPr lang="en-IN"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endParaRPr>
                    </a:p>
                    <a:p>
                      <a:pPr algn="ctr"/>
                      <a:r>
                        <a:rPr lang="en-IN" sz="1400" dirty="0" err="1" smtClean="0">
                          <a:latin typeface="Times New Roman" panose="02020603050405020304" pitchFamily="18" charset="0"/>
                          <a:cs typeface="Times New Roman" panose="02020603050405020304" pitchFamily="18" charset="0"/>
                        </a:rPr>
                        <a:t>Water+Cu</a:t>
                      </a:r>
                      <a:r>
                        <a:rPr lang="en-IN" sz="1400" dirty="0" smtClean="0">
                          <a:latin typeface="Times New Roman" panose="02020603050405020304" pitchFamily="18" charset="0"/>
                          <a:cs typeface="Times New Roman" panose="02020603050405020304" pitchFamily="18" charset="0"/>
                        </a:rPr>
                        <a:t> </a:t>
                      </a:r>
                      <a:r>
                        <a:rPr lang="en-IN" sz="1400" dirty="0" err="1" smtClean="0">
                          <a:latin typeface="Times New Roman" panose="02020603050405020304" pitchFamily="18" charset="0"/>
                          <a:cs typeface="Times New Roman" panose="02020603050405020304" pitchFamily="18" charset="0"/>
                        </a:rPr>
                        <a:t>nanoparticles</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he hot-wire method has been used </a:t>
                      </a:r>
                      <a:r>
                        <a:rPr lang="en-US" sz="1400" b="0" i="0" u="none" strike="noStrike" cap="none" dirty="0" err="1" smtClean="0">
                          <a:solidFill>
                            <a:schemeClr val="dk1"/>
                          </a:solidFill>
                          <a:effectLst/>
                          <a:latin typeface="Times New Roman" panose="02020603050405020304" pitchFamily="18" charset="0"/>
                          <a:ea typeface="+mn-ea"/>
                          <a:cs typeface="Times New Roman" panose="02020603050405020304" pitchFamily="18" charset="0"/>
                          <a:sym typeface="Arial"/>
                        </a:rPr>
                        <a:t>tomeasure</a:t>
                      </a:r>
                      <a:r>
                        <a:rPr lang="en-US"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 the thermal conductivity of </a:t>
                      </a:r>
                      <a:r>
                        <a:rPr lang="en-US" sz="1400" b="0" i="0" u="none" strike="noStrike" cap="none" dirty="0" err="1" smtClean="0">
                          <a:solidFill>
                            <a:schemeClr val="dk1"/>
                          </a:solidFill>
                          <a:effectLst/>
                          <a:latin typeface="Times New Roman" panose="02020603050405020304" pitchFamily="18" charset="0"/>
                          <a:ea typeface="+mn-ea"/>
                          <a:cs typeface="Times New Roman" panose="02020603050405020304" pitchFamily="18" charset="0"/>
                          <a:sym typeface="Arial"/>
                        </a:rPr>
                        <a:t>nanoØuids</a:t>
                      </a:r>
                      <a:r>
                        <a:rPr lang="en-US"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569361384"/>
                  </a:ext>
                </a:extLst>
              </a:tr>
            </a:tbl>
          </a:graphicData>
        </a:graphic>
      </p:graphicFrame>
    </p:spTree>
    <p:extLst>
      <p:ext uri="{BB962C8B-B14F-4D97-AF65-F5344CB8AC3E}">
        <p14:creationId xmlns="" xmlns:p14="http://schemas.microsoft.com/office/powerpoint/2010/main" val="2169296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CF1652-21FF-3CDC-BD29-A4F3C3CCCBE1}"/>
              </a:ext>
            </a:extLst>
          </p:cNvPr>
          <p:cNvSpPr>
            <a:spLocks noGrp="1"/>
          </p:cNvSpPr>
          <p:nvPr>
            <p:ph type="title"/>
          </p:nvPr>
        </p:nvSpPr>
        <p:spPr>
          <a:xfrm>
            <a:off x="935854" y="229781"/>
            <a:ext cx="9859392" cy="480434"/>
          </a:xfrm>
        </p:spPr>
        <p:txBody>
          <a:bodyPr>
            <a:noAutofit/>
          </a:bodyPr>
          <a:lstStyle/>
          <a:p>
            <a:r>
              <a:rPr lang="en-IN" sz="3200" b="1" dirty="0">
                <a:latin typeface="Times New Roman" panose="02020603050405020304" pitchFamily="18" charset="0"/>
                <a:cs typeface="Times New Roman" panose="02020603050405020304" pitchFamily="18" charset="0"/>
              </a:rPr>
              <a:t>Literature Review:</a:t>
            </a:r>
            <a:endParaRPr lang="en-IN" sz="3200" dirty="0"/>
          </a:p>
        </p:txBody>
      </p:sp>
      <p:sp>
        <p:nvSpPr>
          <p:cNvPr id="4" name="Slide Number Placeholder 3">
            <a:extLst>
              <a:ext uri="{FF2B5EF4-FFF2-40B4-BE49-F238E27FC236}">
                <a16:creationId xmlns="" xmlns:a16="http://schemas.microsoft.com/office/drawing/2014/main" id="{89193451-D0F8-3B15-3871-0EBC5EC9C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9</a:t>
            </a:fld>
            <a:endParaRPr lang="en-IN"/>
          </a:p>
        </p:txBody>
      </p:sp>
      <p:graphicFrame>
        <p:nvGraphicFramePr>
          <p:cNvPr id="5" name="Table 5">
            <a:extLst>
              <a:ext uri="{FF2B5EF4-FFF2-40B4-BE49-F238E27FC236}">
                <a16:creationId xmlns="" xmlns:a16="http://schemas.microsoft.com/office/drawing/2014/main" id="{F9B716C8-60C3-137E-20F4-19E307E2C90E}"/>
              </a:ext>
            </a:extLst>
          </p:cNvPr>
          <p:cNvGraphicFramePr>
            <a:graphicFrameLocks noGrp="1"/>
          </p:cNvGraphicFramePr>
          <p:nvPr>
            <p:extLst>
              <p:ext uri="{D42A27DB-BD31-4B8C-83A1-F6EECF244321}">
                <p14:modId xmlns="" xmlns:p14="http://schemas.microsoft.com/office/powerpoint/2010/main" val="2594116148"/>
              </p:ext>
            </p:extLst>
          </p:nvPr>
        </p:nvGraphicFramePr>
        <p:xfrm>
          <a:off x="814351" y="811566"/>
          <a:ext cx="10510421" cy="5855842"/>
        </p:xfrm>
        <a:graphic>
          <a:graphicData uri="http://schemas.openxmlformats.org/drawingml/2006/table">
            <a:tbl>
              <a:tblPr firstRow="1" bandRow="1">
                <a:tableStyleId>{5C22544A-7EE6-4342-B048-85BDC9FD1C3A}</a:tableStyleId>
              </a:tblPr>
              <a:tblGrid>
                <a:gridCol w="2623721">
                  <a:extLst>
                    <a:ext uri="{9D8B030D-6E8A-4147-A177-3AD203B41FA5}">
                      <a16:colId xmlns="" xmlns:a16="http://schemas.microsoft.com/office/drawing/2014/main" val="855067564"/>
                    </a:ext>
                  </a:extLst>
                </a:gridCol>
                <a:gridCol w="2628900">
                  <a:extLst>
                    <a:ext uri="{9D8B030D-6E8A-4147-A177-3AD203B41FA5}">
                      <a16:colId xmlns="" xmlns:a16="http://schemas.microsoft.com/office/drawing/2014/main" val="1909773633"/>
                    </a:ext>
                  </a:extLst>
                </a:gridCol>
                <a:gridCol w="2628900">
                  <a:extLst>
                    <a:ext uri="{9D8B030D-6E8A-4147-A177-3AD203B41FA5}">
                      <a16:colId xmlns="" xmlns:a16="http://schemas.microsoft.com/office/drawing/2014/main" val="1131709314"/>
                    </a:ext>
                  </a:extLst>
                </a:gridCol>
                <a:gridCol w="2628900">
                  <a:extLst>
                    <a:ext uri="{9D8B030D-6E8A-4147-A177-3AD203B41FA5}">
                      <a16:colId xmlns="" xmlns:a16="http://schemas.microsoft.com/office/drawing/2014/main" val="1226661220"/>
                    </a:ext>
                  </a:extLst>
                </a:gridCol>
              </a:tblGrid>
              <a:tr h="460882">
                <a:tc>
                  <a:txBody>
                    <a:bodyPr/>
                    <a:lstStyle/>
                    <a:p>
                      <a:pPr algn="ctr"/>
                      <a:r>
                        <a:rPr lang="en-US" sz="1600" dirty="0" smtClean="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Times New Roman" panose="02020603050405020304" pitchFamily="18" charset="0"/>
                          <a:cs typeface="Times New Roman" panose="02020603050405020304" pitchFamily="18" charset="0"/>
                        </a:rPr>
                        <a:t>Flow passage</a:t>
                      </a:r>
                    </a:p>
                  </a:txBody>
                  <a:tcPr/>
                </a:tc>
                <a:tc>
                  <a:txBody>
                    <a:bodyPr/>
                    <a:lstStyle/>
                    <a:p>
                      <a:pPr algn="ctr"/>
                      <a:r>
                        <a:rPr lang="en-IN" sz="1600" dirty="0" smtClean="0">
                          <a:latin typeface="Times New Roman" panose="02020603050405020304" pitchFamily="18" charset="0"/>
                          <a:cs typeface="Times New Roman" panose="02020603050405020304" pitchFamily="18" charset="0"/>
                        </a:rPr>
                        <a:t>Working fluid</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dirty="0">
                          <a:latin typeface="Times New Roman" panose="02020603050405020304" pitchFamily="18" charset="0"/>
                          <a:cs typeface="Times New Roman" panose="02020603050405020304" pitchFamily="18" charset="0"/>
                        </a:rPr>
                        <a:t>Outcomes</a:t>
                      </a:r>
                    </a:p>
                  </a:txBody>
                  <a:tcPr/>
                </a:tc>
                <a:extLst>
                  <a:ext uri="{0D108BD9-81ED-4DB2-BD59-A6C34878D82A}">
                    <a16:rowId xmlns="" xmlns:a16="http://schemas.microsoft.com/office/drawing/2014/main" val="2217782125"/>
                  </a:ext>
                </a:extLst>
              </a:tr>
              <a:tr h="1045329">
                <a:tc>
                  <a:txBody>
                    <a:bodyPr/>
                    <a:lstStyle/>
                    <a:p>
                      <a:pPr algn="ctr"/>
                      <a:r>
                        <a:rPr lang="en-US" sz="1400" b="0" i="0" u="none" strike="noStrike" cap="none" dirty="0" err="1" smtClean="0">
                          <a:solidFill>
                            <a:schemeClr val="dk1"/>
                          </a:solidFill>
                          <a:latin typeface="+mn-lt"/>
                          <a:ea typeface="+mn-ea"/>
                          <a:cs typeface="+mn-cs"/>
                          <a:sym typeface="Arial"/>
                        </a:rPr>
                        <a:t>Alawi</a:t>
                      </a:r>
                      <a:r>
                        <a:rPr lang="en-US" sz="1400" b="0" i="0" u="none" strike="noStrike" cap="none" dirty="0" smtClean="0">
                          <a:solidFill>
                            <a:schemeClr val="dk1"/>
                          </a:solidFill>
                          <a:latin typeface="+mn-lt"/>
                          <a:ea typeface="+mn-ea"/>
                          <a:cs typeface="+mn-cs"/>
                          <a:sym typeface="Arial"/>
                        </a:rPr>
                        <a:t>, O. A., </a:t>
                      </a:r>
                      <a:r>
                        <a:rPr lang="en-US" sz="1400" b="0" i="0" u="none" strike="noStrike" cap="none" dirty="0" err="1" smtClean="0">
                          <a:solidFill>
                            <a:schemeClr val="dk1"/>
                          </a:solidFill>
                          <a:latin typeface="+mn-lt"/>
                          <a:ea typeface="+mn-ea"/>
                          <a:cs typeface="+mn-cs"/>
                          <a:sym typeface="Arial"/>
                        </a:rPr>
                        <a:t>Sidik</a:t>
                      </a:r>
                      <a:r>
                        <a:rPr lang="en-US" sz="1400" b="0" i="0" u="none" strike="noStrike" cap="none" dirty="0" smtClean="0">
                          <a:solidFill>
                            <a:schemeClr val="dk1"/>
                          </a:solidFill>
                          <a:latin typeface="+mn-lt"/>
                          <a:ea typeface="+mn-ea"/>
                          <a:cs typeface="+mn-cs"/>
                          <a:sym typeface="Arial"/>
                        </a:rPr>
                        <a:t>, N. A. C., Mohammed, H. A., &amp; </a:t>
                      </a:r>
                      <a:r>
                        <a:rPr lang="en-US" sz="1400" b="0" i="0" u="none" strike="noStrike" cap="none" dirty="0" err="1" smtClean="0">
                          <a:solidFill>
                            <a:schemeClr val="dk1"/>
                          </a:solidFill>
                          <a:latin typeface="+mn-lt"/>
                          <a:ea typeface="+mn-ea"/>
                          <a:cs typeface="+mn-cs"/>
                          <a:sym typeface="Arial"/>
                        </a:rPr>
                        <a:t>Syahrullail</a:t>
                      </a:r>
                      <a:r>
                        <a:rPr lang="en-US" sz="1400" b="0" i="0" u="none" strike="noStrike" cap="none" dirty="0" smtClean="0">
                          <a:solidFill>
                            <a:schemeClr val="dk1"/>
                          </a:solidFill>
                          <a:latin typeface="+mn-lt"/>
                          <a:ea typeface="+mn-ea"/>
                          <a:cs typeface="+mn-cs"/>
                          <a:sym typeface="Arial"/>
                        </a:rPr>
                        <a:t>, S. (2014)</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dirty="0" smtClean="0">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Al203, Au  and SiO2 based </a:t>
                      </a:r>
                      <a:r>
                        <a:rPr lang="en-IN" sz="1400" b="0" i="0" u="none" strike="noStrike" cap="none" dirty="0" err="1" smtClean="0">
                          <a:solidFill>
                            <a:schemeClr val="dk1"/>
                          </a:solidFill>
                          <a:effectLst/>
                          <a:latin typeface="Times New Roman" panose="02020603050405020304" pitchFamily="18" charset="0"/>
                          <a:ea typeface="+mn-ea"/>
                          <a:cs typeface="Times New Roman" panose="02020603050405020304" pitchFamily="18" charset="0"/>
                          <a:sym typeface="Arial"/>
                        </a:rPr>
                        <a:t>nano</a:t>
                      </a:r>
                      <a:r>
                        <a:rPr lang="en-IN"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 fluids</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smtClean="0">
                          <a:solidFill>
                            <a:schemeClr val="dk1"/>
                          </a:solidFill>
                          <a:latin typeface="+mn-lt"/>
                          <a:ea typeface="+mn-ea"/>
                          <a:cs typeface="+mn-cs"/>
                          <a:sym typeface="Arial"/>
                        </a:rPr>
                        <a:t>The exercise’s main objective was to compare thermal conductivity data obtained by different organizations for the same samples. Four sets of test </a:t>
                      </a:r>
                      <a:r>
                        <a:rPr lang="en-US" sz="1400" b="0" i="0" u="none" strike="noStrike" cap="none" dirty="0" err="1" smtClean="0">
                          <a:solidFill>
                            <a:schemeClr val="dk1"/>
                          </a:solidFill>
                          <a:latin typeface="+mn-lt"/>
                          <a:ea typeface="+mn-ea"/>
                          <a:cs typeface="+mn-cs"/>
                          <a:sym typeface="Arial"/>
                        </a:rPr>
                        <a:t>nanofluids</a:t>
                      </a:r>
                      <a:r>
                        <a:rPr lang="en-US" sz="1400" b="0" i="0" u="none" strike="noStrike" cap="none" dirty="0" smtClean="0">
                          <a:solidFill>
                            <a:schemeClr val="dk1"/>
                          </a:solidFill>
                          <a:latin typeface="+mn-lt"/>
                          <a:ea typeface="+mn-ea"/>
                          <a:cs typeface="+mn-cs"/>
                          <a:sym typeface="Arial"/>
                        </a:rPr>
                        <a:t> were procured  </a:t>
                      </a:r>
                      <a:endParaRPr lang="en-IN" sz="1400" dirty="0">
                        <a:latin typeface="Times New Roman" pitchFamily="18" charset="0"/>
                        <a:cs typeface="Times New Roman" pitchFamily="18" charset="0"/>
                      </a:endParaRPr>
                    </a:p>
                  </a:txBody>
                  <a:tcPr/>
                </a:tc>
                <a:extLst>
                  <a:ext uri="{0D108BD9-81ED-4DB2-BD59-A6C34878D82A}">
                    <a16:rowId xmlns="" xmlns:a16="http://schemas.microsoft.com/office/drawing/2014/main" val="90846300"/>
                  </a:ext>
                </a:extLst>
              </a:tr>
              <a:tr h="1045329">
                <a:tc>
                  <a:txBody>
                    <a:bodyPr/>
                    <a:lstStyle/>
                    <a:p>
                      <a:pPr algn="ctr"/>
                      <a:r>
                        <a:rPr lang="en-US" sz="1400" b="0" i="0" u="none" strike="noStrike" cap="none" dirty="0" err="1" smtClean="0">
                          <a:solidFill>
                            <a:schemeClr val="dk1"/>
                          </a:solidFill>
                          <a:latin typeface="+mn-lt"/>
                          <a:ea typeface="+mn-ea"/>
                          <a:cs typeface="+mn-cs"/>
                          <a:sym typeface="Arial"/>
                        </a:rPr>
                        <a:t>Khanafer</a:t>
                      </a:r>
                      <a:r>
                        <a:rPr lang="en-US" sz="1400" b="0" i="0" u="none" strike="noStrike" cap="none" dirty="0" smtClean="0">
                          <a:solidFill>
                            <a:schemeClr val="dk1"/>
                          </a:solidFill>
                          <a:latin typeface="+mn-lt"/>
                          <a:ea typeface="+mn-ea"/>
                          <a:cs typeface="+mn-cs"/>
                          <a:sym typeface="Arial"/>
                        </a:rPr>
                        <a:t>, K., &amp; </a:t>
                      </a:r>
                      <a:r>
                        <a:rPr lang="en-US" sz="1400" b="0" i="0" u="none" strike="noStrike" cap="none" dirty="0" err="1" smtClean="0">
                          <a:solidFill>
                            <a:schemeClr val="dk1"/>
                          </a:solidFill>
                          <a:latin typeface="+mn-lt"/>
                          <a:ea typeface="+mn-ea"/>
                          <a:cs typeface="+mn-cs"/>
                          <a:sym typeface="Arial"/>
                        </a:rPr>
                        <a:t>Vafai</a:t>
                      </a:r>
                      <a:r>
                        <a:rPr lang="en-US" sz="1400" b="0" i="0" u="none" strike="noStrike" cap="none" dirty="0" smtClean="0">
                          <a:solidFill>
                            <a:schemeClr val="dk1"/>
                          </a:solidFill>
                          <a:latin typeface="+mn-lt"/>
                          <a:ea typeface="+mn-ea"/>
                          <a:cs typeface="+mn-cs"/>
                          <a:sym typeface="Arial"/>
                        </a:rPr>
                        <a:t>, K. (2011)</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dk1"/>
                          </a:solidFill>
                          <a:latin typeface="+mn-lt"/>
                          <a:ea typeface="+mn-ea"/>
                          <a:cs typeface="+mn-cs"/>
                          <a:sym typeface="Arial"/>
                        </a:rPr>
                        <a:t> vertical triangular cross section</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Al</a:t>
                      </a:r>
                      <a:r>
                        <a:rPr lang="en-IN" sz="1400" b="0" i="0" u="none" strike="noStrike" cap="none" baseline="-25000" dirty="0" smtClean="0">
                          <a:solidFill>
                            <a:schemeClr val="dk1"/>
                          </a:solidFill>
                          <a:effectLst/>
                          <a:latin typeface="Times New Roman" panose="02020603050405020304" pitchFamily="18" charset="0"/>
                          <a:ea typeface="+mn-ea"/>
                          <a:cs typeface="Times New Roman" panose="02020603050405020304" pitchFamily="18" charset="0"/>
                          <a:sym typeface="Arial"/>
                        </a:rPr>
                        <a:t>2</a:t>
                      </a:r>
                      <a:r>
                        <a:rPr lang="en-IN"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O</a:t>
                      </a:r>
                      <a:r>
                        <a:rPr lang="en-IN" sz="1400" b="0" i="0" u="none" strike="noStrike" cap="none" baseline="-25000" dirty="0" smtClean="0">
                          <a:solidFill>
                            <a:schemeClr val="dk1"/>
                          </a:solidFill>
                          <a:effectLst/>
                          <a:latin typeface="Times New Roman" panose="02020603050405020304" pitchFamily="18" charset="0"/>
                          <a:ea typeface="+mn-ea"/>
                          <a:cs typeface="Times New Roman" panose="02020603050405020304" pitchFamily="18" charset="0"/>
                          <a:sym typeface="Arial"/>
                        </a:rPr>
                        <a:t>3</a:t>
                      </a:r>
                      <a:r>
                        <a:rPr lang="en-IN"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/water </a:t>
                      </a:r>
                      <a:r>
                        <a:rPr lang="en-IN" sz="1400" b="0" i="0" u="none" strike="noStrike" cap="none" dirty="0" err="1" smtClean="0">
                          <a:solidFill>
                            <a:schemeClr val="dk1"/>
                          </a:solidFill>
                          <a:effectLst/>
                          <a:latin typeface="Times New Roman" panose="02020603050405020304" pitchFamily="18" charset="0"/>
                          <a:ea typeface="+mn-ea"/>
                          <a:cs typeface="Times New Roman" panose="02020603050405020304" pitchFamily="18" charset="0"/>
                          <a:sym typeface="Arial"/>
                        </a:rPr>
                        <a:t>nanofluid</a:t>
                      </a:r>
                      <a:endParaRPr lang="en-IN" sz="1400" dirty="0" smtClean="0">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itchFamily="18" charset="0"/>
                          <a:cs typeface="Times New Roman" pitchFamily="18" charset="0"/>
                        </a:rPr>
                        <a:t>. Correlations for effective thermal conductivity and viscosity are synthesized and developed in this study in terms of pertinent physical parameters based on the reported experimental data</a:t>
                      </a:r>
                      <a:r>
                        <a:rPr lang="en-US" dirty="0" smtClean="0"/>
                        <a:t>.</a:t>
                      </a:r>
                      <a:endParaRPr lang="en-IN" sz="1400" dirty="0">
                        <a:latin typeface="Times New Roman" pitchFamily="18" charset="0"/>
                        <a:cs typeface="Times New Roman" pitchFamily="18" charset="0"/>
                      </a:endParaRPr>
                    </a:p>
                  </a:txBody>
                  <a:tcPr/>
                </a:tc>
                <a:extLst>
                  <a:ext uri="{0D108BD9-81ED-4DB2-BD59-A6C34878D82A}">
                    <a16:rowId xmlns="" xmlns:a16="http://schemas.microsoft.com/office/drawing/2014/main" val="181600445"/>
                  </a:ext>
                </a:extLst>
              </a:tr>
              <a:tr h="1045329">
                <a:tc>
                  <a:txBody>
                    <a:bodyPr/>
                    <a:lstStyle/>
                    <a:p>
                      <a:pPr algn="ctr"/>
                      <a:r>
                        <a:rPr lang="fr-FR" sz="1400" b="0" i="0" u="none" strike="noStrike" cap="none" dirty="0" smtClean="0">
                          <a:solidFill>
                            <a:schemeClr val="dk1"/>
                          </a:solidFill>
                          <a:latin typeface="+mn-lt"/>
                          <a:ea typeface="+mn-ea"/>
                          <a:cs typeface="+mn-cs"/>
                          <a:sym typeface="Arial"/>
                        </a:rPr>
                        <a:t>Zhou, S. Q., &amp; Ni, R. (2008).</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Circular</a:t>
                      </a:r>
                      <a:r>
                        <a:rPr lang="en-IN" sz="1400" b="0" i="0" u="none" strike="noStrike" cap="none" baseline="0" dirty="0" smtClean="0">
                          <a:solidFill>
                            <a:schemeClr val="dk1"/>
                          </a:solidFill>
                          <a:effectLst/>
                          <a:latin typeface="Times New Roman" panose="02020603050405020304" pitchFamily="18" charset="0"/>
                          <a:ea typeface="+mn-ea"/>
                          <a:cs typeface="Times New Roman" panose="02020603050405020304" pitchFamily="18" charset="0"/>
                          <a:sym typeface="Arial"/>
                        </a:rPr>
                        <a:t> tube</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Al</a:t>
                      </a:r>
                      <a:r>
                        <a:rPr lang="en-IN" sz="1400" b="0" i="0" u="none" strike="noStrike" cap="none" baseline="-25000" dirty="0" smtClean="0">
                          <a:solidFill>
                            <a:schemeClr val="dk1"/>
                          </a:solidFill>
                          <a:effectLst/>
                          <a:latin typeface="Times New Roman" panose="02020603050405020304" pitchFamily="18" charset="0"/>
                          <a:ea typeface="+mn-ea"/>
                          <a:cs typeface="Times New Roman" panose="02020603050405020304" pitchFamily="18" charset="0"/>
                          <a:sym typeface="Arial"/>
                        </a:rPr>
                        <a:t>2</a:t>
                      </a:r>
                      <a:r>
                        <a:rPr lang="en-IN"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O</a:t>
                      </a:r>
                      <a:r>
                        <a:rPr lang="en-IN" sz="1400" b="0" i="0" u="none" strike="noStrike" cap="none" baseline="-25000" dirty="0" smtClean="0">
                          <a:solidFill>
                            <a:schemeClr val="dk1"/>
                          </a:solidFill>
                          <a:effectLst/>
                          <a:latin typeface="Times New Roman" panose="02020603050405020304" pitchFamily="18" charset="0"/>
                          <a:ea typeface="+mn-ea"/>
                          <a:cs typeface="Times New Roman" panose="02020603050405020304" pitchFamily="18" charset="0"/>
                          <a:sym typeface="Arial"/>
                        </a:rPr>
                        <a:t>3</a:t>
                      </a:r>
                      <a:r>
                        <a:rPr lang="en-IN" sz="1400" b="0" i="0" u="none" strike="noStrike" cap="none" dirty="0" smtClean="0">
                          <a:solidFill>
                            <a:schemeClr val="dk1"/>
                          </a:solidFill>
                          <a:effectLst/>
                          <a:latin typeface="Times New Roman" panose="02020603050405020304" pitchFamily="18" charset="0"/>
                          <a:ea typeface="+mn-ea"/>
                          <a:cs typeface="Times New Roman" panose="02020603050405020304" pitchFamily="18" charset="0"/>
                          <a:sym typeface="Arial"/>
                        </a:rPr>
                        <a:t>/water </a:t>
                      </a:r>
                      <a:r>
                        <a:rPr lang="en-IN" sz="1400" b="0" i="0" u="none" strike="noStrike" cap="none" dirty="0" err="1" smtClean="0">
                          <a:solidFill>
                            <a:schemeClr val="dk1"/>
                          </a:solidFill>
                          <a:effectLst/>
                          <a:latin typeface="Times New Roman" panose="02020603050405020304" pitchFamily="18" charset="0"/>
                          <a:ea typeface="+mn-ea"/>
                          <a:cs typeface="Times New Roman" panose="02020603050405020304" pitchFamily="18" charset="0"/>
                          <a:sym typeface="Arial"/>
                        </a:rPr>
                        <a:t>nanofluid</a:t>
                      </a:r>
                      <a:endParaRPr lang="en-IN" sz="1400" dirty="0" smtClean="0">
                        <a:latin typeface="Times New Roman" panose="02020603050405020304" pitchFamily="18" charset="0"/>
                        <a:cs typeface="Times New Roman" panose="02020603050405020304" pitchFamily="18" charset="0"/>
                      </a:endParaRPr>
                    </a:p>
                    <a:p>
                      <a:pPr algn="ct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smtClean="0">
                          <a:solidFill>
                            <a:schemeClr val="dk1"/>
                          </a:solidFill>
                          <a:latin typeface="Times New Roman" pitchFamily="18" charset="0"/>
                          <a:ea typeface="+mn-ea"/>
                          <a:cs typeface="Times New Roman" pitchFamily="18" charset="0"/>
                          <a:sym typeface="Arial"/>
                        </a:rPr>
                        <a:t> presented an experimental investigation of the specific heat c of the water-based Al2O3 </a:t>
                      </a:r>
                      <a:r>
                        <a:rPr lang="en-US" sz="1400" b="0" i="0" u="none" strike="noStrike" cap="none" dirty="0" err="1" smtClean="0">
                          <a:solidFill>
                            <a:schemeClr val="dk1"/>
                          </a:solidFill>
                          <a:latin typeface="Times New Roman" pitchFamily="18" charset="0"/>
                          <a:ea typeface="+mn-ea"/>
                          <a:cs typeface="Times New Roman" pitchFamily="18" charset="0"/>
                          <a:sym typeface="Arial"/>
                        </a:rPr>
                        <a:t>nanofluid</a:t>
                      </a:r>
                      <a:r>
                        <a:rPr lang="en-US" sz="1400" b="0" i="0" u="none" strike="noStrike" cap="none" dirty="0" smtClean="0">
                          <a:solidFill>
                            <a:schemeClr val="dk1"/>
                          </a:solidFill>
                          <a:latin typeface="Times New Roman" pitchFamily="18" charset="0"/>
                          <a:ea typeface="+mn-ea"/>
                          <a:cs typeface="Times New Roman" pitchFamily="18" charset="0"/>
                          <a:sym typeface="Arial"/>
                        </a:rPr>
                        <a:t> with DSC measurement. It has been found that the specific heat of </a:t>
                      </a:r>
                      <a:r>
                        <a:rPr lang="en-US" sz="1400" b="0" i="0" u="none" strike="noStrike" cap="none" dirty="0" err="1" smtClean="0">
                          <a:solidFill>
                            <a:schemeClr val="dk1"/>
                          </a:solidFill>
                          <a:latin typeface="Times New Roman" pitchFamily="18" charset="0"/>
                          <a:ea typeface="+mn-ea"/>
                          <a:cs typeface="Times New Roman" pitchFamily="18" charset="0"/>
                          <a:sym typeface="Arial"/>
                        </a:rPr>
                        <a:t>nanofluid</a:t>
                      </a:r>
                      <a:r>
                        <a:rPr lang="en-US" sz="1400" b="0" i="0" u="none" strike="noStrike" cap="none" dirty="0" smtClean="0">
                          <a:solidFill>
                            <a:schemeClr val="dk1"/>
                          </a:solidFill>
                          <a:latin typeface="Times New Roman" pitchFamily="18" charset="0"/>
                          <a:ea typeface="+mn-ea"/>
                          <a:cs typeface="Times New Roman" pitchFamily="18" charset="0"/>
                          <a:sym typeface="Arial"/>
                        </a:rPr>
                        <a:t> decreases with increasing </a:t>
                      </a:r>
                      <a:r>
                        <a:rPr lang="en-US" sz="1400" b="0" i="0" u="none" strike="noStrike" cap="none" dirty="0" err="1" smtClean="0">
                          <a:solidFill>
                            <a:schemeClr val="dk1"/>
                          </a:solidFill>
                          <a:latin typeface="Times New Roman" pitchFamily="18" charset="0"/>
                          <a:ea typeface="+mn-ea"/>
                          <a:cs typeface="Times New Roman" pitchFamily="18" charset="0"/>
                          <a:sym typeface="Arial"/>
                        </a:rPr>
                        <a:t>nanoparticle</a:t>
                      </a:r>
                      <a:r>
                        <a:rPr lang="en-US" sz="1400" b="0" i="0" u="none" strike="noStrike" cap="none" dirty="0" smtClean="0">
                          <a:solidFill>
                            <a:schemeClr val="dk1"/>
                          </a:solidFill>
                          <a:latin typeface="Times New Roman" pitchFamily="18" charset="0"/>
                          <a:ea typeface="+mn-ea"/>
                          <a:cs typeface="Times New Roman" pitchFamily="18" charset="0"/>
                          <a:sym typeface="Arial"/>
                        </a:rPr>
                        <a:t> volume fraction  and their relationship is in with the prediction of the thermal equilibrium model [</a:t>
                      </a:r>
                      <a:endParaRPr lang="en-IN" sz="1400" dirty="0">
                        <a:latin typeface="Times New Roman" pitchFamily="18" charset="0"/>
                        <a:cs typeface="Times New Roman" pitchFamily="18" charset="0"/>
                      </a:endParaRPr>
                    </a:p>
                  </a:txBody>
                  <a:tcPr/>
                </a:tc>
                <a:extLst>
                  <a:ext uri="{0D108BD9-81ED-4DB2-BD59-A6C34878D82A}">
                    <a16:rowId xmlns="" xmlns:a16="http://schemas.microsoft.com/office/drawing/2014/main" val="3569361384"/>
                  </a:ext>
                </a:extLst>
              </a:tr>
            </a:tbl>
          </a:graphicData>
        </a:graphic>
      </p:graphicFrame>
    </p:spTree>
    <p:extLst>
      <p:ext uri="{BB962C8B-B14F-4D97-AF65-F5344CB8AC3E}">
        <p14:creationId xmlns="" xmlns:p14="http://schemas.microsoft.com/office/powerpoint/2010/main" val="216929630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8776</TotalTime>
  <Words>6302</Words>
  <Application>Microsoft Office PowerPoint</Application>
  <PresentationFormat>Custom</PresentationFormat>
  <Paragraphs>813</Paragraphs>
  <Slides>73</Slides>
  <Notes>2</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Office Theme</vt:lpstr>
      <vt:lpstr>NUMERICAL INVESTIGATION ON CONVECTIVE HEAT TRANSFER ENHANCEMENT USING VARIOUS NANO FLUIDS AND  DIFFERENT DUCT GEOMETRIES  </vt:lpstr>
      <vt:lpstr>                           Contents</vt:lpstr>
      <vt:lpstr>Introduction</vt:lpstr>
      <vt:lpstr>                                   Introduction</vt:lpstr>
      <vt:lpstr>                             Introduction </vt:lpstr>
      <vt:lpstr>Applications:</vt:lpstr>
      <vt:lpstr>Literature Review:</vt:lpstr>
      <vt:lpstr>Literature Review:</vt:lpstr>
      <vt:lpstr>Literature Review:</vt:lpstr>
      <vt:lpstr>Literature Review:</vt:lpstr>
      <vt:lpstr>Literature Review:</vt:lpstr>
      <vt:lpstr>Literature Review:</vt:lpstr>
      <vt:lpstr>Literature review:</vt:lpstr>
      <vt:lpstr>Literature Review conclusions:</vt:lpstr>
      <vt:lpstr>Literature Review conclusions:</vt:lpstr>
      <vt:lpstr>Objectives:</vt:lpstr>
      <vt:lpstr> Problem Description</vt:lpstr>
      <vt:lpstr>Methodology:</vt:lpstr>
      <vt:lpstr>Slide 19</vt:lpstr>
      <vt:lpstr>Numerical Methodology:</vt:lpstr>
      <vt:lpstr>Slide 21</vt:lpstr>
      <vt:lpstr>Boundary Conditions:</vt:lpstr>
      <vt:lpstr>Grid Independent Analysis:</vt:lpstr>
      <vt:lpstr>Grid Independent Analysis:</vt:lpstr>
      <vt:lpstr>Data Reduction:</vt:lpstr>
      <vt:lpstr>Material Properties of Particles:</vt:lpstr>
      <vt:lpstr>Material Properties of Particles:</vt:lpstr>
      <vt:lpstr>Correlations formulas varying by volumetric concentrations:</vt:lpstr>
      <vt:lpstr>Thermo-Physical Properties of Nanofluids:</vt:lpstr>
      <vt:lpstr>Slide 30</vt:lpstr>
      <vt:lpstr>Results and Discussion:</vt:lpstr>
      <vt:lpstr>Various profiles for Water based Aluminum-oxide Nanofluid </vt:lpstr>
      <vt:lpstr>Slide 33</vt:lpstr>
      <vt:lpstr>Nusselt Numbers for different Richardson numbers and different volume concentration values: </vt:lpstr>
      <vt:lpstr>Average Shear stresses for different Richardson numbers and different volume concentration values:</vt:lpstr>
      <vt:lpstr>Heat Transfer Coefficient in wall-2 &amp; wall-3 for different Richardson numbers and different volume concentration values: </vt:lpstr>
      <vt:lpstr>Pumping Power for different Richardson numbers and different volume concentration values: </vt:lpstr>
      <vt:lpstr>Various profiles for Water based Titanium-oxide Nanofluid </vt:lpstr>
      <vt:lpstr>Slide 39</vt:lpstr>
      <vt:lpstr>Nusselt Numbers for different Richardson numbers and different volume concentration values: </vt:lpstr>
      <vt:lpstr>Average Shear stresses for different Richardson numbers and different volume concentration values:</vt:lpstr>
      <vt:lpstr>Heat Transfer Coefficient in wall-1, (2 , 3) avg  for different Richardson numbers and different volume concentration values: </vt:lpstr>
      <vt:lpstr>Pumping Power for different Richardson numbers and different volume concentration values: </vt:lpstr>
      <vt:lpstr>Various profiles for Water based Silicon-oxide Nanofluid </vt:lpstr>
      <vt:lpstr>Slide 45</vt:lpstr>
      <vt:lpstr>Nusselt Numbers for different Richardson numbers and different volume concentration values: </vt:lpstr>
      <vt:lpstr>Average Shear stresses for different Richardson numbers and different volume concentration values:</vt:lpstr>
      <vt:lpstr>Heat Transfer Coefficient in wall-1 for different Richardson numbers and different volume concentration values: </vt:lpstr>
      <vt:lpstr>Pumping Power for different Richardson numbers and different volume concentration values: </vt:lpstr>
      <vt:lpstr>Comparing results between Nanofluids:</vt:lpstr>
      <vt:lpstr>Comparing results between Nanofluids:</vt:lpstr>
      <vt:lpstr>Comparing results between Nanofluids:</vt:lpstr>
      <vt:lpstr>Comparing results between Nanofluids:</vt:lpstr>
      <vt:lpstr>Comparing results between Nanofluids:</vt:lpstr>
      <vt:lpstr>Comparing results between Nanofluids:</vt:lpstr>
      <vt:lpstr>Comparing results between Nanofluids:</vt:lpstr>
      <vt:lpstr>Comparing results between Nanofluids:</vt:lpstr>
      <vt:lpstr>Contours of Aluminum oxide nanofluid:</vt:lpstr>
      <vt:lpstr>Contours of Aluminum oxide nanofluid:</vt:lpstr>
      <vt:lpstr>Contours of Aluminum oxide nanofluid:</vt:lpstr>
      <vt:lpstr>Contours of Titanium oxide nanofluid:</vt:lpstr>
      <vt:lpstr>Contours of Titanium oxide nanofluid:</vt:lpstr>
      <vt:lpstr>Contours of Titanium oxide nanofluid:</vt:lpstr>
      <vt:lpstr>Contours of Silicon oxide nanofluid:</vt:lpstr>
      <vt:lpstr>Contours of Silicon oxide nanofluid:</vt:lpstr>
      <vt:lpstr>Contours of Silicon oxide nanofluid:</vt:lpstr>
      <vt:lpstr>Conclusions:</vt:lpstr>
      <vt:lpstr>  Nomenclature</vt:lpstr>
      <vt:lpstr>                                  References</vt:lpstr>
      <vt:lpstr>Slide 70</vt:lpstr>
      <vt:lpstr>Slide 71</vt:lpstr>
      <vt:lpstr>Slide 72</vt:lpstr>
      <vt:lpstr>Slide 73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TOPOLOGY OPTIMIZATION OF HEAT SINK</dc:title>
  <dc:creator>Vishnu Davuluri</dc:creator>
  <cp:lastModifiedBy>Windows User</cp:lastModifiedBy>
  <cp:revision>117</cp:revision>
  <dcterms:modified xsi:type="dcterms:W3CDTF">2023-04-27T02:17:40Z</dcterms:modified>
</cp:coreProperties>
</file>